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73"/>
  </p:notesMasterIdLst>
  <p:sldIdLst>
    <p:sldId id="256" r:id="rId2"/>
    <p:sldId id="257" r:id="rId3"/>
    <p:sldId id="258" r:id="rId4"/>
    <p:sldId id="259" r:id="rId5"/>
    <p:sldId id="260" r:id="rId6"/>
    <p:sldId id="261" r:id="rId7"/>
    <p:sldId id="320" r:id="rId8"/>
    <p:sldId id="319" r:id="rId9"/>
    <p:sldId id="263" r:id="rId10"/>
    <p:sldId id="262" r:id="rId11"/>
    <p:sldId id="264" r:id="rId12"/>
    <p:sldId id="265" r:id="rId13"/>
    <p:sldId id="266" r:id="rId14"/>
    <p:sldId id="267" r:id="rId15"/>
    <p:sldId id="268" r:id="rId16"/>
    <p:sldId id="269" r:id="rId17"/>
    <p:sldId id="270" r:id="rId18"/>
    <p:sldId id="271" r:id="rId19"/>
    <p:sldId id="272" r:id="rId20"/>
    <p:sldId id="287"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500" r:id="rId48"/>
    <p:sldId id="501" r:id="rId49"/>
    <p:sldId id="502" r:id="rId50"/>
    <p:sldId id="504" r:id="rId51"/>
    <p:sldId id="505" r:id="rId52"/>
    <p:sldId id="506" r:id="rId53"/>
    <p:sldId id="507" r:id="rId54"/>
    <p:sldId id="508" r:id="rId55"/>
    <p:sldId id="509" r:id="rId56"/>
    <p:sldId id="510" r:id="rId57"/>
    <p:sldId id="511" r:id="rId58"/>
    <p:sldId id="512" r:id="rId59"/>
    <p:sldId id="304"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757"/>
    <p:restoredTop sz="85707"/>
  </p:normalViewPr>
  <p:slideViewPr>
    <p:cSldViewPr snapToGrid="0">
      <p:cViewPr varScale="1">
        <p:scale>
          <a:sx n="146" d="100"/>
          <a:sy n="146" d="100"/>
        </p:scale>
        <p:origin x="300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1" Type="http://schemas.openxmlformats.org/officeDocument/2006/relationships/hyperlink" Target="https://github.com/FIUBA-Posgrado-Inteligencia-Artificial/intro_ia/blob/main/CriteriosAprobacion.md" TargetMode="External"/></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1" Type="http://schemas.openxmlformats.org/officeDocument/2006/relationships/hyperlink" Target="https://github.com/FIUBA-Posgrado-Inteligencia-Artificial/intro_ia/blob/main/CriteriosAprobacion.md"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icontext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2439C8-A697-4C9E-8CCD-073A94C40EA4}" type="doc">
      <dgm:prSet loTypeId="urn:microsoft.com/office/officeart/2018/2/layout/IconVerticalSolidList" loCatId="icon" qsTypeId="urn:microsoft.com/office/officeart/2005/8/quickstyle/simple1" qsCatId="simple" csTypeId="urn:microsoft.com/office/officeart/2018/5/colors/Iconchunking_neutralicontext_accent0_3" csCatId="mainScheme" phldr="1"/>
      <dgm:spPr/>
      <dgm:t>
        <a:bodyPr/>
        <a:lstStyle/>
        <a:p>
          <a:endParaRPr lang="en-US"/>
        </a:p>
      </dgm:t>
    </dgm:pt>
    <dgm:pt modelId="{B32122C2-79C7-4BEA-A45D-2BA742F5D8FC}">
      <dgm:prSet/>
      <dgm:spPr/>
      <dgm:t>
        <a:bodyPr/>
        <a:lstStyle/>
        <a:p>
          <a:r>
            <a:rPr lang="es-ES_tradnl" dirty="0"/>
            <a:t>8 clases teórico-práctica</a:t>
          </a:r>
          <a:endParaRPr lang="en-US" dirty="0"/>
        </a:p>
      </dgm:t>
    </dgm:pt>
    <dgm:pt modelId="{930AAD7E-2B30-48F2-935C-7F99FC683BB8}" type="parTrans" cxnId="{84140026-6103-49DB-9117-02B24C05ED9C}">
      <dgm:prSet/>
      <dgm:spPr/>
      <dgm:t>
        <a:bodyPr/>
        <a:lstStyle/>
        <a:p>
          <a:endParaRPr lang="en-US"/>
        </a:p>
      </dgm:t>
    </dgm:pt>
    <dgm:pt modelId="{2414D298-7F47-476A-871A-7F68AEF107DD}" type="sibTrans" cxnId="{84140026-6103-49DB-9117-02B24C05ED9C}">
      <dgm:prSet/>
      <dgm:spPr/>
      <dgm:t>
        <a:bodyPr/>
        <a:lstStyle/>
        <a:p>
          <a:endParaRPr lang="en-US"/>
        </a:p>
      </dgm:t>
    </dgm:pt>
    <dgm:pt modelId="{E2695275-6590-456B-A145-7A10EC55EEDC}">
      <dgm:prSet/>
      <dgm:spPr/>
      <dgm:t>
        <a:bodyPr/>
        <a:lstStyle/>
        <a:p>
          <a:r>
            <a:rPr lang="es-ES_tradnl"/>
            <a:t>Clases con diapositivas y desarrollo en notebooks</a:t>
          </a:r>
          <a:endParaRPr lang="en-US"/>
        </a:p>
      </dgm:t>
    </dgm:pt>
    <dgm:pt modelId="{9527A6E4-3A10-4D91-9F0E-24D869FEA6E1}" type="parTrans" cxnId="{2E84F338-E27F-4A38-BCE8-5D7E59D8CD45}">
      <dgm:prSet/>
      <dgm:spPr/>
      <dgm:t>
        <a:bodyPr/>
        <a:lstStyle/>
        <a:p>
          <a:endParaRPr lang="en-US"/>
        </a:p>
      </dgm:t>
    </dgm:pt>
    <dgm:pt modelId="{78C17137-02D1-4A92-BA93-376A6AACD0CD}" type="sibTrans" cxnId="{2E84F338-E27F-4A38-BCE8-5D7E59D8CD45}">
      <dgm:prSet/>
      <dgm:spPr/>
      <dgm:t>
        <a:bodyPr/>
        <a:lstStyle/>
        <a:p>
          <a:endParaRPr lang="en-US"/>
        </a:p>
      </dgm:t>
    </dgm:pt>
    <dgm:pt modelId="{2F2686D3-25BB-4F1D-B73D-B60CA5DE825B}">
      <dgm:prSet/>
      <dgm:spPr/>
      <dgm:t>
        <a:bodyPr/>
        <a:lstStyle/>
        <a:p>
          <a:r>
            <a:rPr lang="es-ES_tradnl"/>
            <a:t>Estructura de las clases</a:t>
          </a:r>
          <a:endParaRPr lang="en-US"/>
        </a:p>
      </dgm:t>
    </dgm:pt>
    <dgm:pt modelId="{7ED22210-105F-410F-8164-EA05B5810961}" type="parTrans" cxnId="{1503364B-B6E0-48DF-9C9C-C82257E0B207}">
      <dgm:prSet/>
      <dgm:spPr/>
      <dgm:t>
        <a:bodyPr/>
        <a:lstStyle/>
        <a:p>
          <a:endParaRPr lang="en-US"/>
        </a:p>
      </dgm:t>
    </dgm:pt>
    <dgm:pt modelId="{44D0A4B7-6D95-4112-9498-0B89292418EA}" type="sibTrans" cxnId="{1503364B-B6E0-48DF-9C9C-C82257E0B207}">
      <dgm:prSet/>
      <dgm:spPr/>
      <dgm:t>
        <a:bodyPr/>
        <a:lstStyle/>
        <a:p>
          <a:endParaRPr lang="en-US"/>
        </a:p>
      </dgm:t>
    </dgm:pt>
    <dgm:pt modelId="{1B88C278-8DB3-4F93-AFB3-97C36FAEE4D1}">
      <dgm:prSet/>
      <dgm:spPr/>
      <dgm:t>
        <a:bodyPr/>
        <a:lstStyle/>
        <a:p>
          <a:r>
            <a:rPr lang="es-ES_tradnl"/>
            <a:t>10 minutos de repaso de clase anterior</a:t>
          </a:r>
          <a:endParaRPr lang="en-US"/>
        </a:p>
      </dgm:t>
    </dgm:pt>
    <dgm:pt modelId="{4BB410D8-28A9-43B5-9AB9-263487909DB5}" type="parTrans" cxnId="{9A948ECE-D1B6-435B-B461-074D4042ED4C}">
      <dgm:prSet/>
      <dgm:spPr/>
      <dgm:t>
        <a:bodyPr/>
        <a:lstStyle/>
        <a:p>
          <a:endParaRPr lang="en-US"/>
        </a:p>
      </dgm:t>
    </dgm:pt>
    <dgm:pt modelId="{E5323493-3B51-4B29-B67E-B46E60F258C9}" type="sibTrans" cxnId="{9A948ECE-D1B6-435B-B461-074D4042ED4C}">
      <dgm:prSet/>
      <dgm:spPr/>
      <dgm:t>
        <a:bodyPr/>
        <a:lstStyle/>
        <a:p>
          <a:endParaRPr lang="en-US"/>
        </a:p>
      </dgm:t>
    </dgm:pt>
    <dgm:pt modelId="{BEF25E13-50A8-4B68-B936-86ED6F70F848}">
      <dgm:prSet/>
      <dgm:spPr/>
      <dgm:t>
        <a:bodyPr/>
        <a:lstStyle/>
        <a:p>
          <a:r>
            <a:rPr lang="es-ES_tradnl"/>
            <a:t>3 bloques de 50 minutos de clase teórico-practicas</a:t>
          </a:r>
          <a:endParaRPr lang="en-US"/>
        </a:p>
      </dgm:t>
    </dgm:pt>
    <dgm:pt modelId="{9F6DCF21-C69F-4BE6-B14A-F608CC9BAEB4}" type="parTrans" cxnId="{2DA6B832-5C13-44FE-B95A-CD1B67755A6A}">
      <dgm:prSet/>
      <dgm:spPr/>
      <dgm:t>
        <a:bodyPr/>
        <a:lstStyle/>
        <a:p>
          <a:endParaRPr lang="en-US"/>
        </a:p>
      </dgm:t>
    </dgm:pt>
    <dgm:pt modelId="{B5E748B5-CD6F-4290-AA92-1841A58DDBC6}" type="sibTrans" cxnId="{2DA6B832-5C13-44FE-B95A-CD1B67755A6A}">
      <dgm:prSet/>
      <dgm:spPr/>
      <dgm:t>
        <a:bodyPr/>
        <a:lstStyle/>
        <a:p>
          <a:endParaRPr lang="en-US"/>
        </a:p>
      </dgm:t>
    </dgm:pt>
    <dgm:pt modelId="{07D52069-79D4-4E7A-80E1-DA60FEBA7778}">
      <dgm:prSet/>
      <dgm:spPr/>
      <dgm:t>
        <a:bodyPr/>
        <a:lstStyle/>
        <a:p>
          <a:r>
            <a:rPr lang="es-ES_tradnl"/>
            <a:t>2 recreos de 10 minutos</a:t>
          </a:r>
          <a:endParaRPr lang="en-US"/>
        </a:p>
      </dgm:t>
    </dgm:pt>
    <dgm:pt modelId="{993B621C-C8DD-4C00-8CC1-E8A30A99299E}" type="parTrans" cxnId="{13738E1C-EDE6-423B-996F-5885E1A802DE}">
      <dgm:prSet/>
      <dgm:spPr/>
      <dgm:t>
        <a:bodyPr/>
        <a:lstStyle/>
        <a:p>
          <a:endParaRPr lang="en-US"/>
        </a:p>
      </dgm:t>
    </dgm:pt>
    <dgm:pt modelId="{D1E6F49C-AB1C-405F-B970-48DE48B6270F}" type="sibTrans" cxnId="{13738E1C-EDE6-423B-996F-5885E1A802DE}">
      <dgm:prSet/>
      <dgm:spPr/>
      <dgm:t>
        <a:bodyPr/>
        <a:lstStyle/>
        <a:p>
          <a:endParaRPr lang="en-US"/>
        </a:p>
      </dgm:t>
    </dgm:pt>
    <dgm:pt modelId="{529870BD-673A-4FB3-855D-9DB0DBBADDE2}" type="pres">
      <dgm:prSet presAssocID="{682439C8-A697-4C9E-8CCD-073A94C40EA4}" presName="root" presStyleCnt="0">
        <dgm:presLayoutVars>
          <dgm:dir/>
          <dgm:resizeHandles val="exact"/>
        </dgm:presLayoutVars>
      </dgm:prSet>
      <dgm:spPr/>
    </dgm:pt>
    <dgm:pt modelId="{CD91017F-03B8-4FE9-9F2A-4682C7F8913D}" type="pres">
      <dgm:prSet presAssocID="{B32122C2-79C7-4BEA-A45D-2BA742F5D8FC}" presName="compNode" presStyleCnt="0"/>
      <dgm:spPr/>
    </dgm:pt>
    <dgm:pt modelId="{60391B57-C951-4659-80D9-A56C858F5454}" type="pres">
      <dgm:prSet presAssocID="{B32122C2-79C7-4BEA-A45D-2BA742F5D8FC}" presName="bgRect" presStyleLbl="bgShp" presStyleIdx="0" presStyleCnt="3"/>
      <dgm:spPr/>
    </dgm:pt>
    <dgm:pt modelId="{9CA24E60-4B05-422D-A163-7C6F2DE2F780}" type="pres">
      <dgm:prSet presAssocID="{B32122C2-79C7-4BEA-A45D-2BA742F5D8F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133F1E04-017B-4500-AAB9-F6F01849F647}" type="pres">
      <dgm:prSet presAssocID="{B32122C2-79C7-4BEA-A45D-2BA742F5D8FC}" presName="spaceRect" presStyleCnt="0"/>
      <dgm:spPr/>
    </dgm:pt>
    <dgm:pt modelId="{0D5BB916-0D0F-43D3-86EC-364FB2FC4911}" type="pres">
      <dgm:prSet presAssocID="{B32122C2-79C7-4BEA-A45D-2BA742F5D8FC}" presName="parTx" presStyleLbl="revTx" presStyleIdx="0" presStyleCnt="4">
        <dgm:presLayoutVars>
          <dgm:chMax val="0"/>
          <dgm:chPref val="0"/>
        </dgm:presLayoutVars>
      </dgm:prSet>
      <dgm:spPr/>
    </dgm:pt>
    <dgm:pt modelId="{22A424D1-7CF8-4D2D-B206-8129D7D8109E}" type="pres">
      <dgm:prSet presAssocID="{2414D298-7F47-476A-871A-7F68AEF107DD}" presName="sibTrans" presStyleCnt="0"/>
      <dgm:spPr/>
    </dgm:pt>
    <dgm:pt modelId="{AA7E6A65-FE5E-49BF-A9C8-996F6BD5D223}" type="pres">
      <dgm:prSet presAssocID="{E2695275-6590-456B-A145-7A10EC55EEDC}" presName="compNode" presStyleCnt="0"/>
      <dgm:spPr/>
    </dgm:pt>
    <dgm:pt modelId="{D7147BCD-3667-4454-A4B4-7B0ABC181F19}" type="pres">
      <dgm:prSet presAssocID="{E2695275-6590-456B-A145-7A10EC55EEDC}" presName="bgRect" presStyleLbl="bgShp" presStyleIdx="1" presStyleCnt="3"/>
      <dgm:spPr/>
    </dgm:pt>
    <dgm:pt modelId="{C29D1B1D-39A2-45C9-9415-4A72F9434A93}" type="pres">
      <dgm:prSet presAssocID="{E2695275-6590-456B-A145-7A10EC55EED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cher"/>
        </a:ext>
      </dgm:extLst>
    </dgm:pt>
    <dgm:pt modelId="{7F5C6562-DDE5-495A-9B03-C2FFE905F012}" type="pres">
      <dgm:prSet presAssocID="{E2695275-6590-456B-A145-7A10EC55EEDC}" presName="spaceRect" presStyleCnt="0"/>
      <dgm:spPr/>
    </dgm:pt>
    <dgm:pt modelId="{8AC9440D-3545-48EE-83DF-5C241F7DA10D}" type="pres">
      <dgm:prSet presAssocID="{E2695275-6590-456B-A145-7A10EC55EEDC}" presName="parTx" presStyleLbl="revTx" presStyleIdx="1" presStyleCnt="4">
        <dgm:presLayoutVars>
          <dgm:chMax val="0"/>
          <dgm:chPref val="0"/>
        </dgm:presLayoutVars>
      </dgm:prSet>
      <dgm:spPr/>
    </dgm:pt>
    <dgm:pt modelId="{9D8F717B-4CB6-4A9D-B132-DEE00548F2A5}" type="pres">
      <dgm:prSet presAssocID="{78C17137-02D1-4A92-BA93-376A6AACD0CD}" presName="sibTrans" presStyleCnt="0"/>
      <dgm:spPr/>
    </dgm:pt>
    <dgm:pt modelId="{24968842-12A6-4136-8F7C-1D638019DA48}" type="pres">
      <dgm:prSet presAssocID="{2F2686D3-25BB-4F1D-B73D-B60CA5DE825B}" presName="compNode" presStyleCnt="0"/>
      <dgm:spPr/>
    </dgm:pt>
    <dgm:pt modelId="{A9DAEE41-CA7D-4B93-87F0-6118EF334807}" type="pres">
      <dgm:prSet presAssocID="{2F2686D3-25BB-4F1D-B73D-B60CA5DE825B}" presName="bgRect" presStyleLbl="bgShp" presStyleIdx="2" presStyleCnt="3"/>
      <dgm:spPr/>
    </dgm:pt>
    <dgm:pt modelId="{6D3EE7C6-5385-4427-B5D6-4914D43EEC08}" type="pres">
      <dgm:prSet presAssocID="{2F2686D3-25BB-4F1D-B73D-B60CA5DE825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opwatch"/>
        </a:ext>
      </dgm:extLst>
    </dgm:pt>
    <dgm:pt modelId="{2E159472-2AA4-49AF-B7AB-B2F9CE5CC55F}" type="pres">
      <dgm:prSet presAssocID="{2F2686D3-25BB-4F1D-B73D-B60CA5DE825B}" presName="spaceRect" presStyleCnt="0"/>
      <dgm:spPr/>
    </dgm:pt>
    <dgm:pt modelId="{8E7EABC3-4276-4598-A84A-D70A1AE22330}" type="pres">
      <dgm:prSet presAssocID="{2F2686D3-25BB-4F1D-B73D-B60CA5DE825B}" presName="parTx" presStyleLbl="revTx" presStyleIdx="2" presStyleCnt="4">
        <dgm:presLayoutVars>
          <dgm:chMax val="0"/>
          <dgm:chPref val="0"/>
        </dgm:presLayoutVars>
      </dgm:prSet>
      <dgm:spPr/>
    </dgm:pt>
    <dgm:pt modelId="{75DA291F-A569-4847-89B1-998C8FC64064}" type="pres">
      <dgm:prSet presAssocID="{2F2686D3-25BB-4F1D-B73D-B60CA5DE825B}" presName="desTx" presStyleLbl="revTx" presStyleIdx="3" presStyleCnt="4">
        <dgm:presLayoutVars/>
      </dgm:prSet>
      <dgm:spPr/>
    </dgm:pt>
  </dgm:ptLst>
  <dgm:cxnLst>
    <dgm:cxn modelId="{56011307-3503-47B2-9F60-34A17EF69884}" type="presOf" srcId="{B32122C2-79C7-4BEA-A45D-2BA742F5D8FC}" destId="{0D5BB916-0D0F-43D3-86EC-364FB2FC4911}" srcOrd="0" destOrd="0" presId="urn:microsoft.com/office/officeart/2018/2/layout/IconVerticalSolidList"/>
    <dgm:cxn modelId="{13738E1C-EDE6-423B-996F-5885E1A802DE}" srcId="{2F2686D3-25BB-4F1D-B73D-B60CA5DE825B}" destId="{07D52069-79D4-4E7A-80E1-DA60FEBA7778}" srcOrd="2" destOrd="0" parTransId="{993B621C-C8DD-4C00-8CC1-E8A30A99299E}" sibTransId="{D1E6F49C-AB1C-405F-B970-48DE48B6270F}"/>
    <dgm:cxn modelId="{84140026-6103-49DB-9117-02B24C05ED9C}" srcId="{682439C8-A697-4C9E-8CCD-073A94C40EA4}" destId="{B32122C2-79C7-4BEA-A45D-2BA742F5D8FC}" srcOrd="0" destOrd="0" parTransId="{930AAD7E-2B30-48F2-935C-7F99FC683BB8}" sibTransId="{2414D298-7F47-476A-871A-7F68AEF107DD}"/>
    <dgm:cxn modelId="{2DA6B832-5C13-44FE-B95A-CD1B67755A6A}" srcId="{2F2686D3-25BB-4F1D-B73D-B60CA5DE825B}" destId="{BEF25E13-50A8-4B68-B936-86ED6F70F848}" srcOrd="1" destOrd="0" parTransId="{9F6DCF21-C69F-4BE6-B14A-F608CC9BAEB4}" sibTransId="{B5E748B5-CD6F-4290-AA92-1841A58DDBC6}"/>
    <dgm:cxn modelId="{2815DD35-9203-451D-9491-1860DF90229F}" type="presOf" srcId="{2F2686D3-25BB-4F1D-B73D-B60CA5DE825B}" destId="{8E7EABC3-4276-4598-A84A-D70A1AE22330}" srcOrd="0" destOrd="0" presId="urn:microsoft.com/office/officeart/2018/2/layout/IconVerticalSolidList"/>
    <dgm:cxn modelId="{2E84F338-E27F-4A38-BCE8-5D7E59D8CD45}" srcId="{682439C8-A697-4C9E-8CCD-073A94C40EA4}" destId="{E2695275-6590-456B-A145-7A10EC55EEDC}" srcOrd="1" destOrd="0" parTransId="{9527A6E4-3A10-4D91-9F0E-24D869FEA6E1}" sibTransId="{78C17137-02D1-4A92-BA93-376A6AACD0CD}"/>
    <dgm:cxn modelId="{1503364B-B6E0-48DF-9C9C-C82257E0B207}" srcId="{682439C8-A697-4C9E-8CCD-073A94C40EA4}" destId="{2F2686D3-25BB-4F1D-B73D-B60CA5DE825B}" srcOrd="2" destOrd="0" parTransId="{7ED22210-105F-410F-8164-EA05B5810961}" sibTransId="{44D0A4B7-6D95-4112-9498-0B89292418EA}"/>
    <dgm:cxn modelId="{3A2DA966-9E1A-46E5-9459-C29731D50494}" type="presOf" srcId="{1B88C278-8DB3-4F93-AFB3-97C36FAEE4D1}" destId="{75DA291F-A569-4847-89B1-998C8FC64064}" srcOrd="0" destOrd="0" presId="urn:microsoft.com/office/officeart/2018/2/layout/IconVerticalSolidList"/>
    <dgm:cxn modelId="{4A355383-717D-48C9-8260-A2110EF7507E}" type="presOf" srcId="{BEF25E13-50A8-4B68-B936-86ED6F70F848}" destId="{75DA291F-A569-4847-89B1-998C8FC64064}" srcOrd="0" destOrd="1" presId="urn:microsoft.com/office/officeart/2018/2/layout/IconVerticalSolidList"/>
    <dgm:cxn modelId="{E94495BE-C11D-4A72-81E1-B16A99853D93}" type="presOf" srcId="{682439C8-A697-4C9E-8CCD-073A94C40EA4}" destId="{529870BD-673A-4FB3-855D-9DB0DBBADDE2}" srcOrd="0" destOrd="0" presId="urn:microsoft.com/office/officeart/2018/2/layout/IconVerticalSolidList"/>
    <dgm:cxn modelId="{9A948ECE-D1B6-435B-B461-074D4042ED4C}" srcId="{2F2686D3-25BB-4F1D-B73D-B60CA5DE825B}" destId="{1B88C278-8DB3-4F93-AFB3-97C36FAEE4D1}" srcOrd="0" destOrd="0" parTransId="{4BB410D8-28A9-43B5-9AB9-263487909DB5}" sibTransId="{E5323493-3B51-4B29-B67E-B46E60F258C9}"/>
    <dgm:cxn modelId="{239F89D8-F11D-43D6-9572-F9FEFC249318}" type="presOf" srcId="{E2695275-6590-456B-A145-7A10EC55EEDC}" destId="{8AC9440D-3545-48EE-83DF-5C241F7DA10D}" srcOrd="0" destOrd="0" presId="urn:microsoft.com/office/officeart/2018/2/layout/IconVerticalSolidList"/>
    <dgm:cxn modelId="{A2B856E6-F34A-47E8-A820-17395F43AB23}" type="presOf" srcId="{07D52069-79D4-4E7A-80E1-DA60FEBA7778}" destId="{75DA291F-A569-4847-89B1-998C8FC64064}" srcOrd="0" destOrd="2" presId="urn:microsoft.com/office/officeart/2018/2/layout/IconVerticalSolidList"/>
    <dgm:cxn modelId="{247E96D6-ED14-46B3-8CD5-0134B72D7674}" type="presParOf" srcId="{529870BD-673A-4FB3-855D-9DB0DBBADDE2}" destId="{CD91017F-03B8-4FE9-9F2A-4682C7F8913D}" srcOrd="0" destOrd="0" presId="urn:microsoft.com/office/officeart/2018/2/layout/IconVerticalSolidList"/>
    <dgm:cxn modelId="{ED187274-D117-422D-B0C1-EBBAD94CB062}" type="presParOf" srcId="{CD91017F-03B8-4FE9-9F2A-4682C7F8913D}" destId="{60391B57-C951-4659-80D9-A56C858F5454}" srcOrd="0" destOrd="0" presId="urn:microsoft.com/office/officeart/2018/2/layout/IconVerticalSolidList"/>
    <dgm:cxn modelId="{85C4A583-D957-4DCE-B70E-693426F0E234}" type="presParOf" srcId="{CD91017F-03B8-4FE9-9F2A-4682C7F8913D}" destId="{9CA24E60-4B05-422D-A163-7C6F2DE2F780}" srcOrd="1" destOrd="0" presId="urn:microsoft.com/office/officeart/2018/2/layout/IconVerticalSolidList"/>
    <dgm:cxn modelId="{F512752C-EAA6-412E-B4EF-23E3CE4C0AE5}" type="presParOf" srcId="{CD91017F-03B8-4FE9-9F2A-4682C7F8913D}" destId="{133F1E04-017B-4500-AAB9-F6F01849F647}" srcOrd="2" destOrd="0" presId="urn:microsoft.com/office/officeart/2018/2/layout/IconVerticalSolidList"/>
    <dgm:cxn modelId="{3F6A3798-3F92-41C3-AA60-A2B97C7552FF}" type="presParOf" srcId="{CD91017F-03B8-4FE9-9F2A-4682C7F8913D}" destId="{0D5BB916-0D0F-43D3-86EC-364FB2FC4911}" srcOrd="3" destOrd="0" presId="urn:microsoft.com/office/officeart/2018/2/layout/IconVerticalSolidList"/>
    <dgm:cxn modelId="{F2CF1958-68C8-4E32-9AD1-91B01733B188}" type="presParOf" srcId="{529870BD-673A-4FB3-855D-9DB0DBBADDE2}" destId="{22A424D1-7CF8-4D2D-B206-8129D7D8109E}" srcOrd="1" destOrd="0" presId="urn:microsoft.com/office/officeart/2018/2/layout/IconVerticalSolidList"/>
    <dgm:cxn modelId="{D25D9D10-0DCC-4B09-960D-9CB9FAFC1EA2}" type="presParOf" srcId="{529870BD-673A-4FB3-855D-9DB0DBBADDE2}" destId="{AA7E6A65-FE5E-49BF-A9C8-996F6BD5D223}" srcOrd="2" destOrd="0" presId="urn:microsoft.com/office/officeart/2018/2/layout/IconVerticalSolidList"/>
    <dgm:cxn modelId="{7593AD3C-C351-47E9-A8CA-BD6D95DC9F92}" type="presParOf" srcId="{AA7E6A65-FE5E-49BF-A9C8-996F6BD5D223}" destId="{D7147BCD-3667-4454-A4B4-7B0ABC181F19}" srcOrd="0" destOrd="0" presId="urn:microsoft.com/office/officeart/2018/2/layout/IconVerticalSolidList"/>
    <dgm:cxn modelId="{BB98FF57-A9CB-485A-9FAE-FE0743DD7DEE}" type="presParOf" srcId="{AA7E6A65-FE5E-49BF-A9C8-996F6BD5D223}" destId="{C29D1B1D-39A2-45C9-9415-4A72F9434A93}" srcOrd="1" destOrd="0" presId="urn:microsoft.com/office/officeart/2018/2/layout/IconVerticalSolidList"/>
    <dgm:cxn modelId="{34E65358-3DB7-4027-A325-E63BC6B1CCCA}" type="presParOf" srcId="{AA7E6A65-FE5E-49BF-A9C8-996F6BD5D223}" destId="{7F5C6562-DDE5-495A-9B03-C2FFE905F012}" srcOrd="2" destOrd="0" presId="urn:microsoft.com/office/officeart/2018/2/layout/IconVerticalSolidList"/>
    <dgm:cxn modelId="{E5802702-C570-4A70-800D-D9A1037DF6F6}" type="presParOf" srcId="{AA7E6A65-FE5E-49BF-A9C8-996F6BD5D223}" destId="{8AC9440D-3545-48EE-83DF-5C241F7DA10D}" srcOrd="3" destOrd="0" presId="urn:microsoft.com/office/officeart/2018/2/layout/IconVerticalSolidList"/>
    <dgm:cxn modelId="{A43D495F-B60D-4850-A14D-3A9F0B42527C}" type="presParOf" srcId="{529870BD-673A-4FB3-855D-9DB0DBBADDE2}" destId="{9D8F717B-4CB6-4A9D-B132-DEE00548F2A5}" srcOrd="3" destOrd="0" presId="urn:microsoft.com/office/officeart/2018/2/layout/IconVerticalSolidList"/>
    <dgm:cxn modelId="{9DC17F7C-CE36-4E04-9953-EBBCA2CDB678}" type="presParOf" srcId="{529870BD-673A-4FB3-855D-9DB0DBBADDE2}" destId="{24968842-12A6-4136-8F7C-1D638019DA48}" srcOrd="4" destOrd="0" presId="urn:microsoft.com/office/officeart/2018/2/layout/IconVerticalSolidList"/>
    <dgm:cxn modelId="{06FF89C2-67DB-46F0-83D9-9A7B8AF2EFEF}" type="presParOf" srcId="{24968842-12A6-4136-8F7C-1D638019DA48}" destId="{A9DAEE41-CA7D-4B93-87F0-6118EF334807}" srcOrd="0" destOrd="0" presId="urn:microsoft.com/office/officeart/2018/2/layout/IconVerticalSolidList"/>
    <dgm:cxn modelId="{0B808230-91B3-4FB5-A63E-2C22121866C3}" type="presParOf" srcId="{24968842-12A6-4136-8F7C-1D638019DA48}" destId="{6D3EE7C6-5385-4427-B5D6-4914D43EEC08}" srcOrd="1" destOrd="0" presId="urn:microsoft.com/office/officeart/2018/2/layout/IconVerticalSolidList"/>
    <dgm:cxn modelId="{6DD53B2D-DB0F-4F26-BC5E-57690CEC0E01}" type="presParOf" srcId="{24968842-12A6-4136-8F7C-1D638019DA48}" destId="{2E159472-2AA4-49AF-B7AB-B2F9CE5CC55F}" srcOrd="2" destOrd="0" presId="urn:microsoft.com/office/officeart/2018/2/layout/IconVerticalSolidList"/>
    <dgm:cxn modelId="{3CE74928-A7A1-46F9-A7DB-7A23164F4841}" type="presParOf" srcId="{24968842-12A6-4136-8F7C-1D638019DA48}" destId="{8E7EABC3-4276-4598-A84A-D70A1AE22330}" srcOrd="3" destOrd="0" presId="urn:microsoft.com/office/officeart/2018/2/layout/IconVerticalSolidList"/>
    <dgm:cxn modelId="{5E27B5E7-0AB5-480E-975B-DE69DFAA6C57}" type="presParOf" srcId="{24968842-12A6-4136-8F7C-1D638019DA48}" destId="{75DA291F-A569-4847-89B1-998C8FC64064}"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58BC34-8296-422A-98CB-CD50929D405F}"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622F3476-E3F6-415F-8DB0-E6014671A276}">
      <dgm:prSet/>
      <dgm:spPr/>
      <dgm:t>
        <a:bodyPr/>
        <a:lstStyle/>
        <a:p>
          <a:r>
            <a:rPr lang="es-ES_tradnl" noProof="0" dirty="0"/>
            <a:t>3 Trabajos Prácticos con entrega a 14 días posteriores de cuando fue presentado. </a:t>
          </a:r>
          <a:r>
            <a:rPr lang="es-ES_tradnl" b="0" noProof="0" dirty="0"/>
            <a:t>Los trabajos deben ser grupales (máximo 6 personas). Los </a:t>
          </a:r>
          <a:r>
            <a:rPr lang="es-ES_tradnl" b="0" noProof="0" dirty="0" err="1"/>
            <a:t>TPs</a:t>
          </a:r>
          <a:r>
            <a:rPr lang="es-ES_tradnl" b="0" noProof="0" dirty="0"/>
            <a:t> se enuncian en clase 2, 5 y 6.</a:t>
          </a:r>
          <a:r>
            <a:rPr lang="es-ES_tradnl" noProof="0" dirty="0"/>
            <a:t> </a:t>
          </a:r>
        </a:p>
      </dgm:t>
    </dgm:pt>
    <dgm:pt modelId="{CABA4DF6-11A9-438F-8295-E8C0F92E6F2D}" type="parTrans" cxnId="{A8CBC40B-96C0-4ED7-AD0C-5393AC119EA5}">
      <dgm:prSet/>
      <dgm:spPr/>
      <dgm:t>
        <a:bodyPr/>
        <a:lstStyle/>
        <a:p>
          <a:endParaRPr lang="en-US"/>
        </a:p>
      </dgm:t>
    </dgm:pt>
    <dgm:pt modelId="{616E6CFD-201D-4118-A1FC-96157A4EBE77}" type="sibTrans" cxnId="{A8CBC40B-96C0-4ED7-AD0C-5393AC119EA5}">
      <dgm:prSet/>
      <dgm:spPr/>
      <dgm:t>
        <a:bodyPr/>
        <a:lstStyle/>
        <a:p>
          <a:endParaRPr lang="en-US"/>
        </a:p>
      </dgm:t>
    </dgm:pt>
    <dgm:pt modelId="{B29416B3-AEDE-483C-A2B7-F39523A09D39}">
      <dgm:prSet/>
      <dgm:spPr/>
      <dgm:t>
        <a:bodyPr/>
        <a:lstStyle/>
        <a:p>
          <a:r>
            <a:rPr lang="es-ES_tradnl" noProof="0" dirty="0"/>
            <a:t>Los trabajos prácticos se aprueban con 4. Tiene una instancia de corrección 7 días después de la última clase y se </a:t>
          </a:r>
          <a:br>
            <a:rPr lang="es-ES_tradnl" noProof="0" dirty="0"/>
          </a:br>
          <a:r>
            <a:rPr lang="es-ES_tradnl" noProof="0" dirty="0"/>
            <a:t>puede corregir solamente los trabajos con menos de 4.</a:t>
          </a:r>
        </a:p>
      </dgm:t>
    </dgm:pt>
    <dgm:pt modelId="{140285DA-9B9D-4C32-835F-BA7DCCBBB7AD}" type="parTrans" cxnId="{E861BCAD-1A27-4D33-8543-A857BB048397}">
      <dgm:prSet/>
      <dgm:spPr/>
      <dgm:t>
        <a:bodyPr/>
        <a:lstStyle/>
        <a:p>
          <a:endParaRPr lang="en-US"/>
        </a:p>
      </dgm:t>
    </dgm:pt>
    <dgm:pt modelId="{7D5C7F0C-F49E-42C6-97FC-09D04C4D9502}" type="sibTrans" cxnId="{E861BCAD-1A27-4D33-8543-A857BB048397}">
      <dgm:prSet/>
      <dgm:spPr/>
      <dgm:t>
        <a:bodyPr/>
        <a:lstStyle/>
        <a:p>
          <a:endParaRPr lang="en-US"/>
        </a:p>
      </dgm:t>
    </dgm:pt>
    <dgm:pt modelId="{70AB027A-F4F2-46C6-9F69-E7F59AD947A0}">
      <dgm:prSet/>
      <dgm:spPr/>
      <dgm:t>
        <a:bodyPr/>
        <a:lstStyle/>
        <a:p>
          <a:r>
            <a:rPr lang="es-ES_tradnl" noProof="0" dirty="0"/>
            <a:t>Los tres </a:t>
          </a:r>
          <a:r>
            <a:rPr lang="es-ES_tradnl" noProof="0" dirty="0" err="1"/>
            <a:t>TPs</a:t>
          </a:r>
          <a:r>
            <a:rPr lang="es-ES_tradnl" noProof="0" dirty="0"/>
            <a:t> tienen que estar aprobados. </a:t>
          </a:r>
          <a:r>
            <a:rPr lang="es-ES_tradnl" dirty="0"/>
            <a:t>Un TP no entregado en fecha se considera desaprobado.</a:t>
          </a:r>
          <a:r>
            <a:rPr lang="es-ES_tradnl" noProof="0" dirty="0"/>
            <a:t> </a:t>
          </a:r>
        </a:p>
      </dgm:t>
    </dgm:pt>
    <dgm:pt modelId="{EA006A5A-06BC-40FA-AD15-F656053E2628}" type="parTrans" cxnId="{C761FF86-D4D4-4DEC-8520-DF2CF3B870AF}">
      <dgm:prSet/>
      <dgm:spPr/>
      <dgm:t>
        <a:bodyPr/>
        <a:lstStyle/>
        <a:p>
          <a:endParaRPr lang="en-US"/>
        </a:p>
      </dgm:t>
    </dgm:pt>
    <dgm:pt modelId="{E38C2158-8D9B-46BE-92B3-0EA8DAFC2336}" type="sibTrans" cxnId="{C761FF86-D4D4-4DEC-8520-DF2CF3B870AF}">
      <dgm:prSet/>
      <dgm:spPr/>
      <dgm:t>
        <a:bodyPr/>
        <a:lstStyle/>
        <a:p>
          <a:endParaRPr lang="en-US"/>
        </a:p>
      </dgm:t>
    </dgm:pt>
    <dgm:pt modelId="{D66C27AE-0329-42A3-9B48-0916745ECA9C}">
      <dgm:prSet/>
      <dgm:spPr/>
      <dgm:t>
        <a:bodyPr/>
        <a:lstStyle/>
        <a:p>
          <a:r>
            <a:rPr lang="es-ES_tradnl" noProof="0" dirty="0"/>
            <a:t>La nota final es la </a:t>
          </a:r>
          <a:r>
            <a:rPr lang="es-ES_tradnl" b="1" noProof="0" dirty="0"/>
            <a:t>mediana</a:t>
          </a:r>
          <a:r>
            <a:rPr lang="es-ES_tradnl" noProof="0" dirty="0"/>
            <a:t> de las notas de los </a:t>
          </a:r>
          <a:r>
            <a:rPr lang="es-ES_tradnl" noProof="0" dirty="0" err="1"/>
            <a:t>TPs</a:t>
          </a:r>
          <a:r>
            <a:rPr lang="es-ES_tradnl" noProof="0" dirty="0"/>
            <a:t>.</a:t>
          </a:r>
        </a:p>
      </dgm:t>
    </dgm:pt>
    <dgm:pt modelId="{F4D6F908-6DB3-49A3-98B3-6219DA68625F}" type="parTrans" cxnId="{4D0F2D0E-032C-41F6-82E0-22C5578748B8}">
      <dgm:prSet/>
      <dgm:spPr/>
      <dgm:t>
        <a:bodyPr/>
        <a:lstStyle/>
        <a:p>
          <a:endParaRPr lang="en-US"/>
        </a:p>
      </dgm:t>
    </dgm:pt>
    <dgm:pt modelId="{46C804E7-4F37-4771-A2A0-76716FB3FE67}" type="sibTrans" cxnId="{4D0F2D0E-032C-41F6-82E0-22C5578748B8}">
      <dgm:prSet/>
      <dgm:spPr/>
      <dgm:t>
        <a:bodyPr/>
        <a:lstStyle/>
        <a:p>
          <a:endParaRPr lang="en-US"/>
        </a:p>
      </dgm:t>
    </dgm:pt>
    <dgm:pt modelId="{A3333635-B90F-4BD2-8498-AF7C1E2CDECC}">
      <dgm:prSet/>
      <dgm:spPr/>
      <dgm:t>
        <a:bodyPr/>
        <a:lstStyle/>
        <a:p>
          <a:r>
            <a:rPr lang="es-ES_tradnl" noProof="0" dirty="0"/>
            <a:t>La entrega es por el aula virtual, ya sea el envío del contenido o el link a repositorio (de GitHub o </a:t>
          </a:r>
          <a:r>
            <a:rPr lang="es-ES_tradnl" noProof="0" dirty="0" err="1"/>
            <a:t>GitLab</a:t>
          </a:r>
          <a:r>
            <a:rPr lang="es-ES_tradnl" noProof="0" dirty="0"/>
            <a:t>) con el trabajo. </a:t>
          </a:r>
        </a:p>
      </dgm:t>
    </dgm:pt>
    <dgm:pt modelId="{DA217B6D-355A-4811-B8EE-70DB1D65F4CC}" type="parTrans" cxnId="{34864210-7C5E-494B-AD31-20A0A0029360}">
      <dgm:prSet/>
      <dgm:spPr/>
      <dgm:t>
        <a:bodyPr/>
        <a:lstStyle/>
        <a:p>
          <a:endParaRPr lang="en-US"/>
        </a:p>
      </dgm:t>
    </dgm:pt>
    <dgm:pt modelId="{E3D994E9-646F-46D8-A792-9CCFFA430770}" type="sibTrans" cxnId="{34864210-7C5E-494B-AD31-20A0A0029360}">
      <dgm:prSet/>
      <dgm:spPr/>
      <dgm:t>
        <a:bodyPr/>
        <a:lstStyle/>
        <a:p>
          <a:endParaRPr lang="en-US"/>
        </a:p>
      </dgm:t>
    </dgm:pt>
    <dgm:pt modelId="{E5156B74-E653-446B-BE60-93E95FF53A08}">
      <dgm:prSet/>
      <dgm:spPr/>
      <dgm:t>
        <a:bodyPr/>
        <a:lstStyle/>
        <a:p>
          <a:r>
            <a:rPr lang="es-ES_tradnl" noProof="0" dirty="0"/>
            <a:t>Criterio de evaluación: </a:t>
          </a:r>
        </a:p>
        <a:p>
          <a:r>
            <a:rPr lang="es-ES_tradnl" noProof="0" dirty="0">
              <a:hlinkClick xmlns:r="http://schemas.openxmlformats.org/officeDocument/2006/relationships" r:id="rId1"/>
            </a:rPr>
            <a:t>https://github.com/FIUBA-Posgrado-Inteligencia-Artificial/intro_ia/blob/main/CriteriosAprobacion.md</a:t>
          </a:r>
          <a:r>
            <a:rPr lang="es-ES_tradnl" noProof="0" dirty="0"/>
            <a:t> o en aula virtual</a:t>
          </a:r>
        </a:p>
      </dgm:t>
    </dgm:pt>
    <dgm:pt modelId="{40DFF2DB-5F07-4919-ADC5-C001F2A06598}" type="parTrans" cxnId="{CC84E1F8-BFF3-40DF-B034-2496C925A428}">
      <dgm:prSet/>
      <dgm:spPr/>
      <dgm:t>
        <a:bodyPr/>
        <a:lstStyle/>
        <a:p>
          <a:endParaRPr lang="en-US"/>
        </a:p>
      </dgm:t>
    </dgm:pt>
    <dgm:pt modelId="{D2626CEF-8882-477E-89B2-3CA0C2638AB3}" type="sibTrans" cxnId="{CC84E1F8-BFF3-40DF-B034-2496C925A428}">
      <dgm:prSet/>
      <dgm:spPr/>
      <dgm:t>
        <a:bodyPr/>
        <a:lstStyle/>
        <a:p>
          <a:endParaRPr lang="en-US"/>
        </a:p>
      </dgm:t>
    </dgm:pt>
    <dgm:pt modelId="{F28A7F00-BE22-AD43-85CD-A5989FBE98E6}" type="pres">
      <dgm:prSet presAssocID="{E358BC34-8296-422A-98CB-CD50929D405F}" presName="vert0" presStyleCnt="0">
        <dgm:presLayoutVars>
          <dgm:dir/>
          <dgm:animOne val="branch"/>
          <dgm:animLvl val="lvl"/>
        </dgm:presLayoutVars>
      </dgm:prSet>
      <dgm:spPr/>
    </dgm:pt>
    <dgm:pt modelId="{08AEDF2E-410B-354A-A9FA-A9E5217B9CA2}" type="pres">
      <dgm:prSet presAssocID="{622F3476-E3F6-415F-8DB0-E6014671A276}" presName="thickLine" presStyleLbl="alignNode1" presStyleIdx="0" presStyleCnt="6"/>
      <dgm:spPr/>
    </dgm:pt>
    <dgm:pt modelId="{A2367EF2-E2F7-7642-A769-9AA8FD00B592}" type="pres">
      <dgm:prSet presAssocID="{622F3476-E3F6-415F-8DB0-E6014671A276}" presName="horz1" presStyleCnt="0"/>
      <dgm:spPr/>
    </dgm:pt>
    <dgm:pt modelId="{50A95DAC-7AB6-BC41-AFB3-DECC42A13641}" type="pres">
      <dgm:prSet presAssocID="{622F3476-E3F6-415F-8DB0-E6014671A276}" presName="tx1" presStyleLbl="revTx" presStyleIdx="0" presStyleCnt="6"/>
      <dgm:spPr/>
    </dgm:pt>
    <dgm:pt modelId="{91812D80-C8A2-A34A-9092-CA8D4EA7DAF0}" type="pres">
      <dgm:prSet presAssocID="{622F3476-E3F6-415F-8DB0-E6014671A276}" presName="vert1" presStyleCnt="0"/>
      <dgm:spPr/>
    </dgm:pt>
    <dgm:pt modelId="{B93D13D2-DE45-3046-84D3-F9655174E50B}" type="pres">
      <dgm:prSet presAssocID="{B29416B3-AEDE-483C-A2B7-F39523A09D39}" presName="thickLine" presStyleLbl="alignNode1" presStyleIdx="1" presStyleCnt="6"/>
      <dgm:spPr/>
    </dgm:pt>
    <dgm:pt modelId="{FD58EC32-D497-4E47-864E-ACBA4B49509F}" type="pres">
      <dgm:prSet presAssocID="{B29416B3-AEDE-483C-A2B7-F39523A09D39}" presName="horz1" presStyleCnt="0"/>
      <dgm:spPr/>
    </dgm:pt>
    <dgm:pt modelId="{54758252-6EE3-C64A-A704-23DA0F17A079}" type="pres">
      <dgm:prSet presAssocID="{B29416B3-AEDE-483C-A2B7-F39523A09D39}" presName="tx1" presStyleLbl="revTx" presStyleIdx="1" presStyleCnt="6"/>
      <dgm:spPr/>
    </dgm:pt>
    <dgm:pt modelId="{13EF0745-E9C3-5848-9F07-DA36AC8B0582}" type="pres">
      <dgm:prSet presAssocID="{B29416B3-AEDE-483C-A2B7-F39523A09D39}" presName="vert1" presStyleCnt="0"/>
      <dgm:spPr/>
    </dgm:pt>
    <dgm:pt modelId="{2F72B4FD-703C-9744-B211-41585B69A145}" type="pres">
      <dgm:prSet presAssocID="{70AB027A-F4F2-46C6-9F69-E7F59AD947A0}" presName="thickLine" presStyleLbl="alignNode1" presStyleIdx="2" presStyleCnt="6"/>
      <dgm:spPr/>
    </dgm:pt>
    <dgm:pt modelId="{AE47B740-575C-D145-924A-D20576F5EA97}" type="pres">
      <dgm:prSet presAssocID="{70AB027A-F4F2-46C6-9F69-E7F59AD947A0}" presName="horz1" presStyleCnt="0"/>
      <dgm:spPr/>
    </dgm:pt>
    <dgm:pt modelId="{1CD8C18C-3E2A-9C49-B105-C2D0664D7137}" type="pres">
      <dgm:prSet presAssocID="{70AB027A-F4F2-46C6-9F69-E7F59AD947A0}" presName="tx1" presStyleLbl="revTx" presStyleIdx="2" presStyleCnt="6"/>
      <dgm:spPr/>
    </dgm:pt>
    <dgm:pt modelId="{70802F40-67E5-0C4E-88BE-C71E2F8599CB}" type="pres">
      <dgm:prSet presAssocID="{70AB027A-F4F2-46C6-9F69-E7F59AD947A0}" presName="vert1" presStyleCnt="0"/>
      <dgm:spPr/>
    </dgm:pt>
    <dgm:pt modelId="{49C60FEB-006A-5B4E-B4D1-DF58F3783231}" type="pres">
      <dgm:prSet presAssocID="{D66C27AE-0329-42A3-9B48-0916745ECA9C}" presName="thickLine" presStyleLbl="alignNode1" presStyleIdx="3" presStyleCnt="6"/>
      <dgm:spPr/>
    </dgm:pt>
    <dgm:pt modelId="{ADF4202B-2903-2349-9AC3-79EC0745CD38}" type="pres">
      <dgm:prSet presAssocID="{D66C27AE-0329-42A3-9B48-0916745ECA9C}" presName="horz1" presStyleCnt="0"/>
      <dgm:spPr/>
    </dgm:pt>
    <dgm:pt modelId="{3C095E95-8240-7E41-B7A6-82010DB36610}" type="pres">
      <dgm:prSet presAssocID="{D66C27AE-0329-42A3-9B48-0916745ECA9C}" presName="tx1" presStyleLbl="revTx" presStyleIdx="3" presStyleCnt="6"/>
      <dgm:spPr/>
    </dgm:pt>
    <dgm:pt modelId="{A2FA0018-377B-AC46-9C98-7C0702025F4F}" type="pres">
      <dgm:prSet presAssocID="{D66C27AE-0329-42A3-9B48-0916745ECA9C}" presName="vert1" presStyleCnt="0"/>
      <dgm:spPr/>
    </dgm:pt>
    <dgm:pt modelId="{3171DAEF-B161-AD40-B575-8EDBDA20D71A}" type="pres">
      <dgm:prSet presAssocID="{A3333635-B90F-4BD2-8498-AF7C1E2CDECC}" presName="thickLine" presStyleLbl="alignNode1" presStyleIdx="4" presStyleCnt="6"/>
      <dgm:spPr/>
    </dgm:pt>
    <dgm:pt modelId="{F3C0EEBD-7E9C-4A44-9253-1111CD46B76F}" type="pres">
      <dgm:prSet presAssocID="{A3333635-B90F-4BD2-8498-AF7C1E2CDECC}" presName="horz1" presStyleCnt="0"/>
      <dgm:spPr/>
    </dgm:pt>
    <dgm:pt modelId="{775EF26A-2CB5-C947-AC54-FF9CCC88344F}" type="pres">
      <dgm:prSet presAssocID="{A3333635-B90F-4BD2-8498-AF7C1E2CDECC}" presName="tx1" presStyleLbl="revTx" presStyleIdx="4" presStyleCnt="6"/>
      <dgm:spPr/>
    </dgm:pt>
    <dgm:pt modelId="{5B8317D5-D65A-A549-A615-104CBD361286}" type="pres">
      <dgm:prSet presAssocID="{A3333635-B90F-4BD2-8498-AF7C1E2CDECC}" presName="vert1" presStyleCnt="0"/>
      <dgm:spPr/>
    </dgm:pt>
    <dgm:pt modelId="{C721E12B-FA41-8D4C-847E-28AF0A3258F5}" type="pres">
      <dgm:prSet presAssocID="{E5156B74-E653-446B-BE60-93E95FF53A08}" presName="thickLine" presStyleLbl="alignNode1" presStyleIdx="5" presStyleCnt="6"/>
      <dgm:spPr/>
    </dgm:pt>
    <dgm:pt modelId="{C1FD6132-1085-EC4B-99B8-0B5E47D88028}" type="pres">
      <dgm:prSet presAssocID="{E5156B74-E653-446B-BE60-93E95FF53A08}" presName="horz1" presStyleCnt="0"/>
      <dgm:spPr/>
    </dgm:pt>
    <dgm:pt modelId="{8BF849C5-59D5-6345-8D94-FA7579B777A4}" type="pres">
      <dgm:prSet presAssocID="{E5156B74-E653-446B-BE60-93E95FF53A08}" presName="tx1" presStyleLbl="revTx" presStyleIdx="5" presStyleCnt="6"/>
      <dgm:spPr/>
    </dgm:pt>
    <dgm:pt modelId="{ECF48205-2304-BC42-9100-ED67FAC4A867}" type="pres">
      <dgm:prSet presAssocID="{E5156B74-E653-446B-BE60-93E95FF53A08}" presName="vert1" presStyleCnt="0"/>
      <dgm:spPr/>
    </dgm:pt>
  </dgm:ptLst>
  <dgm:cxnLst>
    <dgm:cxn modelId="{A8CBC40B-96C0-4ED7-AD0C-5393AC119EA5}" srcId="{E358BC34-8296-422A-98CB-CD50929D405F}" destId="{622F3476-E3F6-415F-8DB0-E6014671A276}" srcOrd="0" destOrd="0" parTransId="{CABA4DF6-11A9-438F-8295-E8C0F92E6F2D}" sibTransId="{616E6CFD-201D-4118-A1FC-96157A4EBE77}"/>
    <dgm:cxn modelId="{4D0F2D0E-032C-41F6-82E0-22C5578748B8}" srcId="{E358BC34-8296-422A-98CB-CD50929D405F}" destId="{D66C27AE-0329-42A3-9B48-0916745ECA9C}" srcOrd="3" destOrd="0" parTransId="{F4D6F908-6DB3-49A3-98B3-6219DA68625F}" sibTransId="{46C804E7-4F37-4771-A2A0-76716FB3FE67}"/>
    <dgm:cxn modelId="{34864210-7C5E-494B-AD31-20A0A0029360}" srcId="{E358BC34-8296-422A-98CB-CD50929D405F}" destId="{A3333635-B90F-4BD2-8498-AF7C1E2CDECC}" srcOrd="4" destOrd="0" parTransId="{DA217B6D-355A-4811-B8EE-70DB1D65F4CC}" sibTransId="{E3D994E9-646F-46D8-A792-9CCFFA430770}"/>
    <dgm:cxn modelId="{5D00A42A-8040-1447-A5B9-6DB52A0E4211}" type="presOf" srcId="{A3333635-B90F-4BD2-8498-AF7C1E2CDECC}" destId="{775EF26A-2CB5-C947-AC54-FF9CCC88344F}" srcOrd="0" destOrd="0" presId="urn:microsoft.com/office/officeart/2008/layout/LinedList"/>
    <dgm:cxn modelId="{9BB0AA37-3FBE-F845-A0DA-B96E3DBD24D1}" type="presOf" srcId="{622F3476-E3F6-415F-8DB0-E6014671A276}" destId="{50A95DAC-7AB6-BC41-AFB3-DECC42A13641}" srcOrd="0" destOrd="0" presId="urn:microsoft.com/office/officeart/2008/layout/LinedList"/>
    <dgm:cxn modelId="{4C70D26C-8E36-BD4B-B651-25DB3525E434}" type="presOf" srcId="{D66C27AE-0329-42A3-9B48-0916745ECA9C}" destId="{3C095E95-8240-7E41-B7A6-82010DB36610}" srcOrd="0" destOrd="0" presId="urn:microsoft.com/office/officeart/2008/layout/LinedList"/>
    <dgm:cxn modelId="{C761FF86-D4D4-4DEC-8520-DF2CF3B870AF}" srcId="{E358BC34-8296-422A-98CB-CD50929D405F}" destId="{70AB027A-F4F2-46C6-9F69-E7F59AD947A0}" srcOrd="2" destOrd="0" parTransId="{EA006A5A-06BC-40FA-AD15-F656053E2628}" sibTransId="{E38C2158-8D9B-46BE-92B3-0EA8DAFC2336}"/>
    <dgm:cxn modelId="{0EDEFFA5-33A5-494C-81B2-24C1F2FEFC5C}" type="presOf" srcId="{E5156B74-E653-446B-BE60-93E95FF53A08}" destId="{8BF849C5-59D5-6345-8D94-FA7579B777A4}" srcOrd="0" destOrd="0" presId="urn:microsoft.com/office/officeart/2008/layout/LinedList"/>
    <dgm:cxn modelId="{E861BCAD-1A27-4D33-8543-A857BB048397}" srcId="{E358BC34-8296-422A-98CB-CD50929D405F}" destId="{B29416B3-AEDE-483C-A2B7-F39523A09D39}" srcOrd="1" destOrd="0" parTransId="{140285DA-9B9D-4C32-835F-BA7DCCBBB7AD}" sibTransId="{7D5C7F0C-F49E-42C6-97FC-09D04C4D9502}"/>
    <dgm:cxn modelId="{570694BF-C8CF-E448-92D0-E795A0174364}" type="presOf" srcId="{70AB027A-F4F2-46C6-9F69-E7F59AD947A0}" destId="{1CD8C18C-3E2A-9C49-B105-C2D0664D7137}" srcOrd="0" destOrd="0" presId="urn:microsoft.com/office/officeart/2008/layout/LinedList"/>
    <dgm:cxn modelId="{C84461E8-DCCF-6246-8735-CB596B4525C4}" type="presOf" srcId="{E358BC34-8296-422A-98CB-CD50929D405F}" destId="{F28A7F00-BE22-AD43-85CD-A5989FBE98E6}" srcOrd="0" destOrd="0" presId="urn:microsoft.com/office/officeart/2008/layout/LinedList"/>
    <dgm:cxn modelId="{768108F0-498F-0F4B-9E20-16FA4261C015}" type="presOf" srcId="{B29416B3-AEDE-483C-A2B7-F39523A09D39}" destId="{54758252-6EE3-C64A-A704-23DA0F17A079}" srcOrd="0" destOrd="0" presId="urn:microsoft.com/office/officeart/2008/layout/LinedList"/>
    <dgm:cxn modelId="{CC84E1F8-BFF3-40DF-B034-2496C925A428}" srcId="{E358BC34-8296-422A-98CB-CD50929D405F}" destId="{E5156B74-E653-446B-BE60-93E95FF53A08}" srcOrd="5" destOrd="0" parTransId="{40DFF2DB-5F07-4919-ADC5-C001F2A06598}" sibTransId="{D2626CEF-8882-477E-89B2-3CA0C2638AB3}"/>
    <dgm:cxn modelId="{E9A14419-FF07-DE48-B8E9-7E6DF05680F1}" type="presParOf" srcId="{F28A7F00-BE22-AD43-85CD-A5989FBE98E6}" destId="{08AEDF2E-410B-354A-A9FA-A9E5217B9CA2}" srcOrd="0" destOrd="0" presId="urn:microsoft.com/office/officeart/2008/layout/LinedList"/>
    <dgm:cxn modelId="{BF6F6B2B-8EA5-444A-8544-B9111F83364E}" type="presParOf" srcId="{F28A7F00-BE22-AD43-85CD-A5989FBE98E6}" destId="{A2367EF2-E2F7-7642-A769-9AA8FD00B592}" srcOrd="1" destOrd="0" presId="urn:microsoft.com/office/officeart/2008/layout/LinedList"/>
    <dgm:cxn modelId="{1571A196-9756-F241-AA28-37221D2EA7AB}" type="presParOf" srcId="{A2367EF2-E2F7-7642-A769-9AA8FD00B592}" destId="{50A95DAC-7AB6-BC41-AFB3-DECC42A13641}" srcOrd="0" destOrd="0" presId="urn:microsoft.com/office/officeart/2008/layout/LinedList"/>
    <dgm:cxn modelId="{03A60469-121D-E14C-9A32-4B9687D6725D}" type="presParOf" srcId="{A2367EF2-E2F7-7642-A769-9AA8FD00B592}" destId="{91812D80-C8A2-A34A-9092-CA8D4EA7DAF0}" srcOrd="1" destOrd="0" presId="urn:microsoft.com/office/officeart/2008/layout/LinedList"/>
    <dgm:cxn modelId="{781F7E56-908D-5745-BF0A-317D96271B57}" type="presParOf" srcId="{F28A7F00-BE22-AD43-85CD-A5989FBE98E6}" destId="{B93D13D2-DE45-3046-84D3-F9655174E50B}" srcOrd="2" destOrd="0" presId="urn:microsoft.com/office/officeart/2008/layout/LinedList"/>
    <dgm:cxn modelId="{3D821E5B-BC64-7744-8B69-849C8E60294F}" type="presParOf" srcId="{F28A7F00-BE22-AD43-85CD-A5989FBE98E6}" destId="{FD58EC32-D497-4E47-864E-ACBA4B49509F}" srcOrd="3" destOrd="0" presId="urn:microsoft.com/office/officeart/2008/layout/LinedList"/>
    <dgm:cxn modelId="{E91551EC-3B8D-1647-8C11-7E9FDE6BB6B2}" type="presParOf" srcId="{FD58EC32-D497-4E47-864E-ACBA4B49509F}" destId="{54758252-6EE3-C64A-A704-23DA0F17A079}" srcOrd="0" destOrd="0" presId="urn:microsoft.com/office/officeart/2008/layout/LinedList"/>
    <dgm:cxn modelId="{78C4CBFB-9692-0644-B733-1A661BF9922A}" type="presParOf" srcId="{FD58EC32-D497-4E47-864E-ACBA4B49509F}" destId="{13EF0745-E9C3-5848-9F07-DA36AC8B0582}" srcOrd="1" destOrd="0" presId="urn:microsoft.com/office/officeart/2008/layout/LinedList"/>
    <dgm:cxn modelId="{D3625292-EC7E-DD46-84D4-5A83FCB48898}" type="presParOf" srcId="{F28A7F00-BE22-AD43-85CD-A5989FBE98E6}" destId="{2F72B4FD-703C-9744-B211-41585B69A145}" srcOrd="4" destOrd="0" presId="urn:microsoft.com/office/officeart/2008/layout/LinedList"/>
    <dgm:cxn modelId="{3152D08C-3CF2-DC4B-B4E9-45664AB2F37E}" type="presParOf" srcId="{F28A7F00-BE22-AD43-85CD-A5989FBE98E6}" destId="{AE47B740-575C-D145-924A-D20576F5EA97}" srcOrd="5" destOrd="0" presId="urn:microsoft.com/office/officeart/2008/layout/LinedList"/>
    <dgm:cxn modelId="{FC0FC504-AF51-9B4F-9EFE-1D1718D98FF6}" type="presParOf" srcId="{AE47B740-575C-D145-924A-D20576F5EA97}" destId="{1CD8C18C-3E2A-9C49-B105-C2D0664D7137}" srcOrd="0" destOrd="0" presId="urn:microsoft.com/office/officeart/2008/layout/LinedList"/>
    <dgm:cxn modelId="{ACC34380-67F1-CE4A-B4A3-4C3B4ECF0757}" type="presParOf" srcId="{AE47B740-575C-D145-924A-D20576F5EA97}" destId="{70802F40-67E5-0C4E-88BE-C71E2F8599CB}" srcOrd="1" destOrd="0" presId="urn:microsoft.com/office/officeart/2008/layout/LinedList"/>
    <dgm:cxn modelId="{42AA7FEB-B574-CB4F-A61F-5193C1C4FD23}" type="presParOf" srcId="{F28A7F00-BE22-AD43-85CD-A5989FBE98E6}" destId="{49C60FEB-006A-5B4E-B4D1-DF58F3783231}" srcOrd="6" destOrd="0" presId="urn:microsoft.com/office/officeart/2008/layout/LinedList"/>
    <dgm:cxn modelId="{47F61B36-9EF2-4F42-BC5A-3ECF95D2956E}" type="presParOf" srcId="{F28A7F00-BE22-AD43-85CD-A5989FBE98E6}" destId="{ADF4202B-2903-2349-9AC3-79EC0745CD38}" srcOrd="7" destOrd="0" presId="urn:microsoft.com/office/officeart/2008/layout/LinedList"/>
    <dgm:cxn modelId="{A2B6F56E-2F81-3B43-A8A4-BF538D51A449}" type="presParOf" srcId="{ADF4202B-2903-2349-9AC3-79EC0745CD38}" destId="{3C095E95-8240-7E41-B7A6-82010DB36610}" srcOrd="0" destOrd="0" presId="urn:microsoft.com/office/officeart/2008/layout/LinedList"/>
    <dgm:cxn modelId="{F2234A08-EA0A-DF47-9914-F8B24BE04C5C}" type="presParOf" srcId="{ADF4202B-2903-2349-9AC3-79EC0745CD38}" destId="{A2FA0018-377B-AC46-9C98-7C0702025F4F}" srcOrd="1" destOrd="0" presId="urn:microsoft.com/office/officeart/2008/layout/LinedList"/>
    <dgm:cxn modelId="{854F4115-D948-8F41-BD37-B6288E758061}" type="presParOf" srcId="{F28A7F00-BE22-AD43-85CD-A5989FBE98E6}" destId="{3171DAEF-B161-AD40-B575-8EDBDA20D71A}" srcOrd="8" destOrd="0" presId="urn:microsoft.com/office/officeart/2008/layout/LinedList"/>
    <dgm:cxn modelId="{E9E6E0AB-2469-2B45-AE61-BCA599A63096}" type="presParOf" srcId="{F28A7F00-BE22-AD43-85CD-A5989FBE98E6}" destId="{F3C0EEBD-7E9C-4A44-9253-1111CD46B76F}" srcOrd="9" destOrd="0" presId="urn:microsoft.com/office/officeart/2008/layout/LinedList"/>
    <dgm:cxn modelId="{3E4A2B9E-303D-8248-BFBC-25560C419616}" type="presParOf" srcId="{F3C0EEBD-7E9C-4A44-9253-1111CD46B76F}" destId="{775EF26A-2CB5-C947-AC54-FF9CCC88344F}" srcOrd="0" destOrd="0" presId="urn:microsoft.com/office/officeart/2008/layout/LinedList"/>
    <dgm:cxn modelId="{0FF499EB-1077-1542-B5B4-D0BFA08D56E8}" type="presParOf" srcId="{F3C0EEBD-7E9C-4A44-9253-1111CD46B76F}" destId="{5B8317D5-D65A-A549-A615-104CBD361286}" srcOrd="1" destOrd="0" presId="urn:microsoft.com/office/officeart/2008/layout/LinedList"/>
    <dgm:cxn modelId="{54A9EB43-5734-6D44-8DC6-533E590B7883}" type="presParOf" srcId="{F28A7F00-BE22-AD43-85CD-A5989FBE98E6}" destId="{C721E12B-FA41-8D4C-847E-28AF0A3258F5}" srcOrd="10" destOrd="0" presId="urn:microsoft.com/office/officeart/2008/layout/LinedList"/>
    <dgm:cxn modelId="{3E8666A5-C518-A84C-8C84-CBAC942EA0C3}" type="presParOf" srcId="{F28A7F00-BE22-AD43-85CD-A5989FBE98E6}" destId="{C1FD6132-1085-EC4B-99B8-0B5E47D88028}" srcOrd="11" destOrd="0" presId="urn:microsoft.com/office/officeart/2008/layout/LinedList"/>
    <dgm:cxn modelId="{7D1A0635-A967-7846-B0C5-635A94991A27}" type="presParOf" srcId="{C1FD6132-1085-EC4B-99B8-0B5E47D88028}" destId="{8BF849C5-59D5-6345-8D94-FA7579B777A4}" srcOrd="0" destOrd="0" presId="urn:microsoft.com/office/officeart/2008/layout/LinedList"/>
    <dgm:cxn modelId="{D3D4B5BA-87CA-AC4A-98C0-97AA05AFE51E}" type="presParOf" srcId="{C1FD6132-1085-EC4B-99B8-0B5E47D88028}" destId="{ECF48205-2304-BC42-9100-ED67FAC4A86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391B57-C951-4659-80D9-A56C858F5454}">
      <dsp:nvSpPr>
        <dsp:cNvPr id="0" name=""/>
        <dsp:cNvSpPr/>
      </dsp:nvSpPr>
      <dsp:spPr>
        <a:xfrm>
          <a:off x="0" y="443"/>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A24E60-4B05-422D-A163-7C6F2DE2F780}">
      <dsp:nvSpPr>
        <dsp:cNvPr id="0" name=""/>
        <dsp:cNvSpPr/>
      </dsp:nvSpPr>
      <dsp:spPr>
        <a:xfrm>
          <a:off x="314185" y="234135"/>
          <a:ext cx="571245" cy="57124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D5BB916-0D0F-43D3-86EC-364FB2FC4911}">
      <dsp:nvSpPr>
        <dsp:cNvPr id="0" name=""/>
        <dsp:cNvSpPr/>
      </dsp:nvSpPr>
      <dsp:spPr>
        <a:xfrm>
          <a:off x="1199616" y="443"/>
          <a:ext cx="9491648"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dirty="0"/>
            <a:t>8 clases teórico-práctica</a:t>
          </a:r>
          <a:endParaRPr lang="en-US" sz="2500" kern="1200" dirty="0"/>
        </a:p>
      </dsp:txBody>
      <dsp:txXfrm>
        <a:off x="1199616" y="443"/>
        <a:ext cx="9491648" cy="1038628"/>
      </dsp:txXfrm>
    </dsp:sp>
    <dsp:sp modelId="{D7147BCD-3667-4454-A4B4-7B0ABC181F19}">
      <dsp:nvSpPr>
        <dsp:cNvPr id="0" name=""/>
        <dsp:cNvSpPr/>
      </dsp:nvSpPr>
      <dsp:spPr>
        <a:xfrm>
          <a:off x="0" y="1298729"/>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9D1B1D-39A2-45C9-9415-4A72F9434A93}">
      <dsp:nvSpPr>
        <dsp:cNvPr id="0" name=""/>
        <dsp:cNvSpPr/>
      </dsp:nvSpPr>
      <dsp:spPr>
        <a:xfrm>
          <a:off x="314185" y="1532421"/>
          <a:ext cx="571245" cy="57124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C9440D-3545-48EE-83DF-5C241F7DA10D}">
      <dsp:nvSpPr>
        <dsp:cNvPr id="0" name=""/>
        <dsp:cNvSpPr/>
      </dsp:nvSpPr>
      <dsp:spPr>
        <a:xfrm>
          <a:off x="1199616" y="1298729"/>
          <a:ext cx="9491648"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a:t>Clases con diapositivas y desarrollo en notebooks</a:t>
          </a:r>
          <a:endParaRPr lang="en-US" sz="2500" kern="1200"/>
        </a:p>
      </dsp:txBody>
      <dsp:txXfrm>
        <a:off x="1199616" y="1298729"/>
        <a:ext cx="9491648" cy="1038628"/>
      </dsp:txXfrm>
    </dsp:sp>
    <dsp:sp modelId="{A9DAEE41-CA7D-4B93-87F0-6118EF334807}">
      <dsp:nvSpPr>
        <dsp:cNvPr id="0" name=""/>
        <dsp:cNvSpPr/>
      </dsp:nvSpPr>
      <dsp:spPr>
        <a:xfrm>
          <a:off x="0" y="2597015"/>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D3EE7C6-5385-4427-B5D6-4914D43EEC08}">
      <dsp:nvSpPr>
        <dsp:cNvPr id="0" name=""/>
        <dsp:cNvSpPr/>
      </dsp:nvSpPr>
      <dsp:spPr>
        <a:xfrm>
          <a:off x="314185" y="2830706"/>
          <a:ext cx="571245" cy="57124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E7EABC3-4276-4598-A84A-D70A1AE22330}">
      <dsp:nvSpPr>
        <dsp:cNvPr id="0" name=""/>
        <dsp:cNvSpPr/>
      </dsp:nvSpPr>
      <dsp:spPr>
        <a:xfrm>
          <a:off x="1199616" y="2597015"/>
          <a:ext cx="4811069"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a:t>Estructura de las clases</a:t>
          </a:r>
          <a:endParaRPr lang="en-US" sz="2500" kern="1200"/>
        </a:p>
      </dsp:txBody>
      <dsp:txXfrm>
        <a:off x="1199616" y="2597015"/>
        <a:ext cx="4811069" cy="1038628"/>
      </dsp:txXfrm>
    </dsp:sp>
    <dsp:sp modelId="{75DA291F-A569-4847-89B1-998C8FC64064}">
      <dsp:nvSpPr>
        <dsp:cNvPr id="0" name=""/>
        <dsp:cNvSpPr/>
      </dsp:nvSpPr>
      <dsp:spPr>
        <a:xfrm>
          <a:off x="6010685" y="2597015"/>
          <a:ext cx="4680579"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711200">
            <a:lnSpc>
              <a:spcPct val="90000"/>
            </a:lnSpc>
            <a:spcBef>
              <a:spcPct val="0"/>
            </a:spcBef>
            <a:spcAft>
              <a:spcPct val="35000"/>
            </a:spcAft>
            <a:buNone/>
          </a:pPr>
          <a:r>
            <a:rPr lang="es-ES_tradnl" sz="1600" kern="1200"/>
            <a:t>10 minutos de repaso de clase anterior</a:t>
          </a:r>
          <a:endParaRPr lang="en-US" sz="1600" kern="1200"/>
        </a:p>
        <a:p>
          <a:pPr marL="0" lvl="0" indent="0" algn="l" defTabSz="711200">
            <a:lnSpc>
              <a:spcPct val="90000"/>
            </a:lnSpc>
            <a:spcBef>
              <a:spcPct val="0"/>
            </a:spcBef>
            <a:spcAft>
              <a:spcPct val="35000"/>
            </a:spcAft>
            <a:buNone/>
          </a:pPr>
          <a:r>
            <a:rPr lang="es-ES_tradnl" sz="1600" kern="1200"/>
            <a:t>3 bloques de 50 minutos de clase teórico-practicas</a:t>
          </a:r>
          <a:endParaRPr lang="en-US" sz="1600" kern="1200"/>
        </a:p>
        <a:p>
          <a:pPr marL="0" lvl="0" indent="0" algn="l" defTabSz="711200">
            <a:lnSpc>
              <a:spcPct val="90000"/>
            </a:lnSpc>
            <a:spcBef>
              <a:spcPct val="0"/>
            </a:spcBef>
            <a:spcAft>
              <a:spcPct val="35000"/>
            </a:spcAft>
            <a:buNone/>
          </a:pPr>
          <a:r>
            <a:rPr lang="es-ES_tradnl" sz="1600" kern="1200"/>
            <a:t>2 recreos de 10 minutos</a:t>
          </a:r>
          <a:endParaRPr lang="en-US" sz="1600" kern="1200"/>
        </a:p>
      </dsp:txBody>
      <dsp:txXfrm>
        <a:off x="6010685" y="2597015"/>
        <a:ext cx="4680579" cy="10386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AEDF2E-410B-354A-A9FA-A9E5217B9CA2}">
      <dsp:nvSpPr>
        <dsp:cNvPr id="0" name=""/>
        <dsp:cNvSpPr/>
      </dsp:nvSpPr>
      <dsp:spPr>
        <a:xfrm>
          <a:off x="0" y="1775"/>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A95DAC-7AB6-BC41-AFB3-DECC42A13641}">
      <dsp:nvSpPr>
        <dsp:cNvPr id="0" name=""/>
        <dsp:cNvSpPr/>
      </dsp:nvSpPr>
      <dsp:spPr>
        <a:xfrm>
          <a:off x="0" y="1775"/>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3 Trabajos Prácticos con entrega a 14 días posteriores de cuando fue presentado. </a:t>
          </a:r>
          <a:r>
            <a:rPr lang="es-ES_tradnl" sz="1500" b="0" kern="1200" noProof="0" dirty="0"/>
            <a:t>Los trabajos deben ser grupales (máximo 6 personas). Los </a:t>
          </a:r>
          <a:r>
            <a:rPr lang="es-ES_tradnl" sz="1500" b="0" kern="1200" noProof="0" dirty="0" err="1"/>
            <a:t>TPs</a:t>
          </a:r>
          <a:r>
            <a:rPr lang="es-ES_tradnl" sz="1500" b="0" kern="1200" noProof="0" dirty="0"/>
            <a:t> se enuncian en clase 2, 5 y 6.</a:t>
          </a:r>
          <a:r>
            <a:rPr lang="es-ES_tradnl" sz="1500" kern="1200" noProof="0" dirty="0"/>
            <a:t> </a:t>
          </a:r>
        </a:p>
      </dsp:txBody>
      <dsp:txXfrm>
        <a:off x="0" y="1775"/>
        <a:ext cx="10691265" cy="605422"/>
      </dsp:txXfrm>
    </dsp:sp>
    <dsp:sp modelId="{B93D13D2-DE45-3046-84D3-F9655174E50B}">
      <dsp:nvSpPr>
        <dsp:cNvPr id="0" name=""/>
        <dsp:cNvSpPr/>
      </dsp:nvSpPr>
      <dsp:spPr>
        <a:xfrm>
          <a:off x="0" y="607198"/>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758252-6EE3-C64A-A704-23DA0F17A079}">
      <dsp:nvSpPr>
        <dsp:cNvPr id="0" name=""/>
        <dsp:cNvSpPr/>
      </dsp:nvSpPr>
      <dsp:spPr>
        <a:xfrm>
          <a:off x="0" y="607198"/>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Los trabajos prácticos se aprueban con 4. Tiene una instancia de corrección 7 días después de la última clase y se </a:t>
          </a:r>
          <a:br>
            <a:rPr lang="es-ES_tradnl" sz="1500" kern="1200" noProof="0" dirty="0"/>
          </a:br>
          <a:r>
            <a:rPr lang="es-ES_tradnl" sz="1500" kern="1200" noProof="0" dirty="0"/>
            <a:t>puede corregir solamente los trabajos con menos de 4.</a:t>
          </a:r>
        </a:p>
      </dsp:txBody>
      <dsp:txXfrm>
        <a:off x="0" y="607198"/>
        <a:ext cx="10691265" cy="605422"/>
      </dsp:txXfrm>
    </dsp:sp>
    <dsp:sp modelId="{2F72B4FD-703C-9744-B211-41585B69A145}">
      <dsp:nvSpPr>
        <dsp:cNvPr id="0" name=""/>
        <dsp:cNvSpPr/>
      </dsp:nvSpPr>
      <dsp:spPr>
        <a:xfrm>
          <a:off x="0" y="1212621"/>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D8C18C-3E2A-9C49-B105-C2D0664D7137}">
      <dsp:nvSpPr>
        <dsp:cNvPr id="0" name=""/>
        <dsp:cNvSpPr/>
      </dsp:nvSpPr>
      <dsp:spPr>
        <a:xfrm>
          <a:off x="0" y="1212621"/>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Los tres </a:t>
          </a:r>
          <a:r>
            <a:rPr lang="es-ES_tradnl" sz="1500" kern="1200" noProof="0" dirty="0" err="1"/>
            <a:t>TPs</a:t>
          </a:r>
          <a:r>
            <a:rPr lang="es-ES_tradnl" sz="1500" kern="1200" noProof="0" dirty="0"/>
            <a:t> tienen que estar aprobados. </a:t>
          </a:r>
          <a:r>
            <a:rPr lang="es-ES_tradnl" sz="1500" kern="1200" dirty="0"/>
            <a:t>Un TP no entregado en fecha se considera desaprobado.</a:t>
          </a:r>
          <a:r>
            <a:rPr lang="es-ES_tradnl" sz="1500" kern="1200" noProof="0" dirty="0"/>
            <a:t> </a:t>
          </a:r>
        </a:p>
      </dsp:txBody>
      <dsp:txXfrm>
        <a:off x="0" y="1212621"/>
        <a:ext cx="10691265" cy="605422"/>
      </dsp:txXfrm>
    </dsp:sp>
    <dsp:sp modelId="{49C60FEB-006A-5B4E-B4D1-DF58F3783231}">
      <dsp:nvSpPr>
        <dsp:cNvPr id="0" name=""/>
        <dsp:cNvSpPr/>
      </dsp:nvSpPr>
      <dsp:spPr>
        <a:xfrm>
          <a:off x="0" y="1818044"/>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095E95-8240-7E41-B7A6-82010DB36610}">
      <dsp:nvSpPr>
        <dsp:cNvPr id="0" name=""/>
        <dsp:cNvSpPr/>
      </dsp:nvSpPr>
      <dsp:spPr>
        <a:xfrm>
          <a:off x="0" y="1818044"/>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La nota final es la </a:t>
          </a:r>
          <a:r>
            <a:rPr lang="es-ES_tradnl" sz="1500" b="1" kern="1200" noProof="0" dirty="0"/>
            <a:t>mediana</a:t>
          </a:r>
          <a:r>
            <a:rPr lang="es-ES_tradnl" sz="1500" kern="1200" noProof="0" dirty="0"/>
            <a:t> de las notas de los </a:t>
          </a:r>
          <a:r>
            <a:rPr lang="es-ES_tradnl" sz="1500" kern="1200" noProof="0" dirty="0" err="1"/>
            <a:t>TPs</a:t>
          </a:r>
          <a:r>
            <a:rPr lang="es-ES_tradnl" sz="1500" kern="1200" noProof="0" dirty="0"/>
            <a:t>.</a:t>
          </a:r>
        </a:p>
      </dsp:txBody>
      <dsp:txXfrm>
        <a:off x="0" y="1818044"/>
        <a:ext cx="10691265" cy="605422"/>
      </dsp:txXfrm>
    </dsp:sp>
    <dsp:sp modelId="{3171DAEF-B161-AD40-B575-8EDBDA20D71A}">
      <dsp:nvSpPr>
        <dsp:cNvPr id="0" name=""/>
        <dsp:cNvSpPr/>
      </dsp:nvSpPr>
      <dsp:spPr>
        <a:xfrm>
          <a:off x="0" y="2423466"/>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75EF26A-2CB5-C947-AC54-FF9CCC88344F}">
      <dsp:nvSpPr>
        <dsp:cNvPr id="0" name=""/>
        <dsp:cNvSpPr/>
      </dsp:nvSpPr>
      <dsp:spPr>
        <a:xfrm>
          <a:off x="0" y="2423466"/>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La entrega es por el aula virtual, ya sea el envío del contenido o el link a repositorio (de GitHub o </a:t>
          </a:r>
          <a:r>
            <a:rPr lang="es-ES_tradnl" sz="1500" kern="1200" noProof="0" dirty="0" err="1"/>
            <a:t>GitLab</a:t>
          </a:r>
          <a:r>
            <a:rPr lang="es-ES_tradnl" sz="1500" kern="1200" noProof="0" dirty="0"/>
            <a:t>) con el trabajo. </a:t>
          </a:r>
        </a:p>
      </dsp:txBody>
      <dsp:txXfrm>
        <a:off x="0" y="2423466"/>
        <a:ext cx="10691265" cy="605422"/>
      </dsp:txXfrm>
    </dsp:sp>
    <dsp:sp modelId="{C721E12B-FA41-8D4C-847E-28AF0A3258F5}">
      <dsp:nvSpPr>
        <dsp:cNvPr id="0" name=""/>
        <dsp:cNvSpPr/>
      </dsp:nvSpPr>
      <dsp:spPr>
        <a:xfrm>
          <a:off x="0" y="3028889"/>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F849C5-59D5-6345-8D94-FA7579B777A4}">
      <dsp:nvSpPr>
        <dsp:cNvPr id="0" name=""/>
        <dsp:cNvSpPr/>
      </dsp:nvSpPr>
      <dsp:spPr>
        <a:xfrm>
          <a:off x="0" y="3028889"/>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Criterio de evaluación: </a:t>
          </a:r>
        </a:p>
        <a:p>
          <a:pPr marL="0" lvl="0" indent="0" algn="l" defTabSz="666750">
            <a:lnSpc>
              <a:spcPct val="90000"/>
            </a:lnSpc>
            <a:spcBef>
              <a:spcPct val="0"/>
            </a:spcBef>
            <a:spcAft>
              <a:spcPct val="35000"/>
            </a:spcAft>
            <a:buNone/>
          </a:pPr>
          <a:r>
            <a:rPr lang="es-ES_tradnl" sz="1500" kern="1200" noProof="0" dirty="0">
              <a:hlinkClick xmlns:r="http://schemas.openxmlformats.org/officeDocument/2006/relationships" r:id="rId1"/>
            </a:rPr>
            <a:t>https://github.com/FIUBA-Posgrado-Inteligencia-Artificial/intro_ia/blob/main/CriteriosAprobacion.md</a:t>
          </a:r>
          <a:r>
            <a:rPr lang="es-ES_tradnl" sz="1500" kern="1200" noProof="0" dirty="0"/>
            <a:t> o en aula virtual</a:t>
          </a:r>
        </a:p>
      </dsp:txBody>
      <dsp:txXfrm>
        <a:off x="0" y="3028889"/>
        <a:ext cx="10691265" cy="60542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g>
</file>

<file path=ppt/media/image19.png>
</file>

<file path=ppt/media/image2.png>
</file>

<file path=ppt/media/image20.svg>
</file>

<file path=ppt/media/image21.png>
</file>

<file path=ppt/media/image22.jpg>
</file>

<file path=ppt/media/image23.jpg>
</file>

<file path=ppt/media/image24.png>
</file>

<file path=ppt/media/image25.png>
</file>

<file path=ppt/media/image26.jp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16/10/24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8" Type="http://schemas.openxmlformats.org/officeDocument/2006/relationships/hyperlink" Target="https://en.wikipedia.org/wiki/Tree_(data_structure)" TargetMode="External"/><Relationship Id="rId13" Type="http://schemas.openxmlformats.org/officeDocument/2006/relationships/hyperlink" Target="https://en.wikipedia.org/wiki/State_(computer_science)" TargetMode="External"/><Relationship Id="rId3" Type="http://schemas.openxmlformats.org/officeDocument/2006/relationships/hyperlink" Target="https://en.wikipedia.org/wiki/Programming_paradigm" TargetMode="External"/><Relationship Id="rId7" Type="http://schemas.openxmlformats.org/officeDocument/2006/relationships/hyperlink" Target="https://en.wikipedia.org/wiki/Declarative_programming" TargetMode="External"/><Relationship Id="rId12" Type="http://schemas.openxmlformats.org/officeDocument/2006/relationships/hyperlink" Target="https://en.wikipedia.org/wiki/Statement_(computer_science)"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s://en.wikipedia.org/wiki/Function_(computer_science)" TargetMode="External"/><Relationship Id="rId11" Type="http://schemas.openxmlformats.org/officeDocument/2006/relationships/hyperlink" Target="https://en.wikipedia.org/wiki/Imperative_programming" TargetMode="External"/><Relationship Id="rId5" Type="http://schemas.openxmlformats.org/officeDocument/2006/relationships/hyperlink" Target="https://en.wikipedia.org/wiki/Function_composition_(computer_science)" TargetMode="External"/><Relationship Id="rId10" Type="http://schemas.openxmlformats.org/officeDocument/2006/relationships/hyperlink" Target="https://en.wikipedia.org/wiki/Value_(computer_science)" TargetMode="External"/><Relationship Id="rId4" Type="http://schemas.openxmlformats.org/officeDocument/2006/relationships/hyperlink" Target="https://en.wikipedia.org/wiki/Function_application" TargetMode="External"/><Relationship Id="rId9" Type="http://schemas.openxmlformats.org/officeDocument/2006/relationships/hyperlink" Target="https://en.wikipedia.org/wiki/Expression_(computer_science)" TargetMode="Externa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37781128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5EC12A-50B0-1601-E536-1E999E6854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850260-76B2-9E52-DC0F-493915CEF6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C710F4-BF83-0AF6-CF03-46D97E09F4A3}"/>
              </a:ext>
            </a:extLst>
          </p:cNvPr>
          <p:cNvSpPr>
            <a:spLocks noGrp="1"/>
          </p:cNvSpPr>
          <p:nvPr>
            <p:ph type="body" idx="1"/>
          </p:nvPr>
        </p:nvSpPr>
        <p:spPr/>
        <p:txBody>
          <a:bodyPr/>
          <a:lstStyle/>
          <a:p>
            <a:pPr rtl="0"/>
            <a:r>
              <a:rPr lang="es-ES_tradnl" sz="4000" noProof="0" dirty="0"/>
              <a:t>Siempre no vamos a tener todas las herramientas para entender todo de IA, porque es la conjugación de múltiples áreas de la ciencia.</a:t>
            </a:r>
            <a:endParaRPr lang="es-ES" sz="4000" dirty="0"/>
          </a:p>
        </p:txBody>
      </p:sp>
      <p:sp>
        <p:nvSpPr>
          <p:cNvPr id="4" name="Slide Number Placeholder 3">
            <a:extLst>
              <a:ext uri="{FF2B5EF4-FFF2-40B4-BE49-F238E27FC236}">
                <a16:creationId xmlns:a16="http://schemas.microsoft.com/office/drawing/2014/main" id="{3F9C0F74-CEC8-0C40-42AD-EA7B1C969495}"/>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38867805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508CE4-73F9-6119-E877-35AF810724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0AA593-66E1-5940-6D8A-8040ABA4CA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CC8EED-5126-BA97-212A-7E23E24445DD}"/>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A599ECC3-E592-1DDC-CE6E-47B8D446EBEB}"/>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26646399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4A0807-35D1-E6A0-CCFE-E97D682414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2EB381-55B9-8A23-226E-31AA05CA26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E70E7E-2BAA-E03E-274A-B7A7196882F5}"/>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78DEF5BB-17B0-B42B-5B14-E21C715A4FB4}"/>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10114771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DD4635-91F2-271A-E602-A6DD62921C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878C39-1AE5-FEF7-825D-7EEAFF2857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B50C91-0A31-4EEE-BD0C-6FFDAFF9B7E1}"/>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D2FF99CF-0ADF-AE6E-4960-4AEF297F674C}"/>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630293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2FB7A-73CD-C06D-62E2-2886F0E96C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D93C29-DEA9-3DB7-46CF-AC63A67597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0496C2-8981-B7D5-D933-D0F1B3F9A00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NimbusRomNo9L"/>
              </a:rPr>
              <a:t>Esto</a:t>
            </a:r>
            <a:r>
              <a:rPr lang="en-US" sz="1800" dirty="0">
                <a:effectLst/>
                <a:latin typeface="NimbusRomNo9L"/>
              </a:rPr>
              <a:t> es </a:t>
            </a:r>
            <a:r>
              <a:rPr lang="en-US" sz="1800" dirty="0" err="1">
                <a:effectLst/>
                <a:latin typeface="NimbusRomNo9L"/>
              </a:rPr>
              <a:t>el</a:t>
            </a:r>
            <a:r>
              <a:rPr lang="en-US" sz="1800" dirty="0">
                <a:effectLst/>
                <a:latin typeface="NimbusRomNo9L"/>
              </a:rPr>
              <a:t> precursor de TD-GAMMON (</a:t>
            </a:r>
            <a:r>
              <a:rPr lang="en-US" sz="1800" dirty="0" err="1">
                <a:effectLst/>
                <a:latin typeface="NimbusRomNo9L"/>
              </a:rPr>
              <a:t>Tesauro</a:t>
            </a:r>
            <a:r>
              <a:rPr lang="en-US" sz="1800" dirty="0">
                <a:effectLst/>
                <a:latin typeface="NimbusRomNo9L"/>
              </a:rPr>
              <a:t>, 1992) </a:t>
            </a:r>
            <a:r>
              <a:rPr lang="en-US" sz="7200" dirty="0">
                <a:effectLst/>
                <a:latin typeface="NimbusRomNo9L"/>
              </a:rPr>
              <a:t> Backgammon y </a:t>
            </a:r>
            <a:r>
              <a:rPr lang="en-US" sz="1800" dirty="0">
                <a:effectLst/>
                <a:latin typeface="NimbusRomNo9L"/>
              </a:rPr>
              <a:t>ALPHAGO (Silver </a:t>
            </a:r>
            <a:r>
              <a:rPr lang="en-US" sz="1800" i="1" dirty="0">
                <a:effectLst/>
                <a:latin typeface="NimbusRomNo9L"/>
              </a:rPr>
              <a:t>et al.</a:t>
            </a:r>
            <a:r>
              <a:rPr lang="en-US" sz="1800" dirty="0">
                <a:effectLst/>
                <a:latin typeface="NimbusRomNo9L"/>
              </a:rPr>
              <a:t>, 2016) </a:t>
            </a:r>
            <a:r>
              <a:rPr lang="en-US" sz="1800" dirty="0" err="1">
                <a:effectLst/>
                <a:latin typeface="NimbusRomNo9L"/>
              </a:rPr>
              <a:t>el</a:t>
            </a:r>
            <a:r>
              <a:rPr lang="en-US" sz="1800" dirty="0">
                <a:effectLst/>
                <a:latin typeface="NimbusRomNo9L"/>
              </a:rPr>
              <a:t> que </a:t>
            </a:r>
            <a:r>
              <a:rPr lang="en-US" sz="1800" dirty="0" err="1">
                <a:effectLst/>
                <a:latin typeface="NimbusRomNo9L"/>
              </a:rPr>
              <a:t>gano</a:t>
            </a:r>
            <a:r>
              <a:rPr lang="en-US" sz="1800" dirty="0">
                <a:effectLst/>
                <a:latin typeface="NimbusRomNo9L"/>
              </a:rPr>
              <a:t> al </a:t>
            </a:r>
            <a:r>
              <a:rPr lang="en-US" sz="1800" dirty="0" err="1">
                <a:effectLst/>
                <a:latin typeface="NimbusRomNo9L"/>
              </a:rPr>
              <a:t>campeon</a:t>
            </a:r>
            <a:r>
              <a:rPr lang="en-US" sz="1800" dirty="0">
                <a:effectLst/>
                <a:latin typeface="NimbusRomNo9L"/>
              </a:rPr>
              <a:t> Mundial de GO.</a:t>
            </a:r>
            <a:endParaRPr lang="en-US" sz="5400" dirty="0"/>
          </a:p>
        </p:txBody>
      </p:sp>
      <p:sp>
        <p:nvSpPr>
          <p:cNvPr id="4" name="Slide Number Placeholder 3">
            <a:extLst>
              <a:ext uri="{FF2B5EF4-FFF2-40B4-BE49-F238E27FC236}">
                <a16:creationId xmlns:a16="http://schemas.microsoft.com/office/drawing/2014/main" id="{AC5D0270-6391-2A1A-3E95-33624B3516C0}"/>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4462715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AD242-CDF0-7145-5390-6A27A320FC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E978C3-9CF3-5EDB-7B53-7FC2F7C329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29E5FA-9310-CDD7-2797-4A204EFBB995}"/>
              </a:ext>
            </a:extLst>
          </p:cNvPr>
          <p:cNvSpPr>
            <a:spLocks noGrp="1"/>
          </p:cNvSpPr>
          <p:nvPr>
            <p:ph type="body" idx="1"/>
          </p:nvPr>
        </p:nvSpPr>
        <p:spPr/>
        <p:txBody>
          <a:bodyPr/>
          <a:lstStyle/>
          <a:p>
            <a:r>
              <a:rPr lang="en-US" sz="5400" dirty="0"/>
              <a:t>LISP, </a:t>
            </a:r>
            <a:r>
              <a:rPr lang="en-US" sz="5400" dirty="0" err="1"/>
              <a:t>acrónimo</a:t>
            </a:r>
            <a:r>
              <a:rPr lang="en-US" sz="5400" dirty="0"/>
              <a:t> de </a:t>
            </a:r>
            <a:r>
              <a:rPr lang="en-US" sz="5400" i="1" dirty="0"/>
              <a:t>list processing </a:t>
            </a:r>
            <a:r>
              <a:rPr lang="en-US" sz="5400" dirty="0"/>
              <a:t>(</a:t>
            </a:r>
            <a:r>
              <a:rPr lang="en-US" sz="5400" dirty="0" err="1"/>
              <a:t>procesamiento</a:t>
            </a:r>
            <a:r>
              <a:rPr lang="en-US" sz="5400" dirty="0"/>
              <a:t> de </a:t>
            </a:r>
            <a:r>
              <a:rPr lang="en-US" sz="5400" dirty="0" err="1"/>
              <a:t>listas</a:t>
            </a:r>
            <a:r>
              <a:rPr lang="en-US" sz="5400" dirty="0"/>
              <a:t>), es un </a:t>
            </a:r>
            <a:r>
              <a:rPr lang="en-US" sz="5400" dirty="0" err="1"/>
              <a:t>lenguaje</a:t>
            </a:r>
            <a:r>
              <a:rPr lang="en-US" sz="5400" dirty="0"/>
              <a:t> de </a:t>
            </a:r>
            <a:r>
              <a:rPr lang="en-US" sz="5400" dirty="0" err="1"/>
              <a:t>programación</a:t>
            </a:r>
            <a:r>
              <a:rPr lang="en-US" sz="5400" dirty="0"/>
              <a:t> que </a:t>
            </a:r>
            <a:r>
              <a:rPr lang="en-US" sz="5400" dirty="0" err="1"/>
              <a:t>fue</a:t>
            </a:r>
            <a:r>
              <a:rPr lang="en-US" sz="5400" dirty="0"/>
              <a:t> </a:t>
            </a:r>
            <a:r>
              <a:rPr lang="en-US" sz="5400" dirty="0" err="1"/>
              <a:t>diseñado</a:t>
            </a:r>
            <a:r>
              <a:rPr lang="en-US" sz="5400" dirty="0"/>
              <a:t> para </a:t>
            </a:r>
            <a:r>
              <a:rPr lang="en-US" sz="5400" dirty="0" err="1"/>
              <a:t>una</a:t>
            </a:r>
            <a:r>
              <a:rPr lang="en-US" sz="5400" dirty="0"/>
              <a:t> </a:t>
            </a:r>
            <a:r>
              <a:rPr lang="en-US" sz="5400" dirty="0" err="1"/>
              <a:t>fácil</a:t>
            </a:r>
            <a:r>
              <a:rPr lang="en-US" sz="5400" dirty="0"/>
              <a:t> </a:t>
            </a:r>
            <a:r>
              <a:rPr lang="en-US" sz="5400" dirty="0" err="1"/>
              <a:t>manipulación</a:t>
            </a:r>
            <a:r>
              <a:rPr lang="en-US" sz="5400" dirty="0"/>
              <a:t> de </a:t>
            </a:r>
            <a:r>
              <a:rPr lang="en-US" sz="5400" dirty="0" err="1"/>
              <a:t>cadenas</a:t>
            </a:r>
            <a:r>
              <a:rPr lang="en-US" sz="5400" dirty="0"/>
              <a:t> de </a:t>
            </a:r>
            <a:r>
              <a:rPr lang="en-US" sz="5400" dirty="0" err="1"/>
              <a:t>datos</a:t>
            </a:r>
            <a:r>
              <a:rPr lang="en-US" sz="5400" dirty="0"/>
              <a:t>. LISP es un </a:t>
            </a:r>
            <a:r>
              <a:rPr lang="en-US" sz="5400" dirty="0" err="1"/>
              <a:t>lenguaje</a:t>
            </a:r>
            <a:r>
              <a:rPr lang="en-US" sz="5400" dirty="0"/>
              <a:t> </a:t>
            </a:r>
            <a:r>
              <a:rPr lang="en-US" sz="5400" dirty="0" err="1"/>
              <a:t>diseñado</a:t>
            </a:r>
            <a:r>
              <a:rPr lang="en-US" sz="5400" dirty="0"/>
              <a:t> para la </a:t>
            </a:r>
            <a:r>
              <a:rPr lang="en-US" sz="5400" dirty="0" err="1"/>
              <a:t>manipulación</a:t>
            </a:r>
            <a:r>
              <a:rPr lang="en-US" sz="5400" dirty="0"/>
              <a:t> de </a:t>
            </a:r>
            <a:r>
              <a:rPr lang="en-US" sz="5400" dirty="0" err="1"/>
              <a:t>fórmulas</a:t>
            </a:r>
            <a:r>
              <a:rPr lang="en-US" sz="5400" dirty="0"/>
              <a:t> </a:t>
            </a:r>
            <a:r>
              <a:rPr lang="en-US" sz="5400" dirty="0" err="1"/>
              <a:t>simbólicas</a:t>
            </a:r>
            <a:r>
              <a:rPr lang="en-US" sz="5400" dirty="0"/>
              <a:t>. Más </a:t>
            </a:r>
            <a:r>
              <a:rPr lang="en-US" sz="5400" dirty="0" err="1"/>
              <a:t>adelante</a:t>
            </a:r>
            <a:r>
              <a:rPr lang="en-US" sz="5400" dirty="0"/>
              <a:t>, </a:t>
            </a:r>
            <a:r>
              <a:rPr lang="en-US" sz="5400" dirty="0" err="1"/>
              <a:t>nació</a:t>
            </a:r>
            <a:r>
              <a:rPr lang="en-US" sz="5400" dirty="0"/>
              <a:t> </a:t>
            </a:r>
            <a:r>
              <a:rPr lang="en-US" sz="5400" dirty="0" err="1"/>
              <a:t>su</a:t>
            </a:r>
            <a:r>
              <a:rPr lang="en-US" sz="5400" dirty="0"/>
              <a:t> </a:t>
            </a:r>
            <a:r>
              <a:rPr lang="en-US" sz="5400" dirty="0" err="1"/>
              <a:t>aplicación</a:t>
            </a:r>
            <a:r>
              <a:rPr lang="en-US" sz="5400" dirty="0"/>
              <a:t> a la </a:t>
            </a:r>
            <a:r>
              <a:rPr lang="en-US" sz="5400" dirty="0" err="1"/>
              <a:t>inteligencia</a:t>
            </a:r>
            <a:r>
              <a:rPr lang="en-US" sz="5400" dirty="0"/>
              <a:t> artificial. La principal </a:t>
            </a:r>
            <a:r>
              <a:rPr lang="en-US" sz="5400" dirty="0" err="1"/>
              <a:t>característica</a:t>
            </a:r>
            <a:r>
              <a:rPr lang="en-US" sz="5400" dirty="0"/>
              <a:t> de LISP es </a:t>
            </a:r>
            <a:r>
              <a:rPr lang="en-US" sz="5400" dirty="0" err="1"/>
              <a:t>su</a:t>
            </a:r>
            <a:r>
              <a:rPr lang="en-US" sz="5400" dirty="0"/>
              <a:t> </a:t>
            </a:r>
            <a:r>
              <a:rPr lang="en-US" sz="5400" dirty="0" err="1"/>
              <a:t>habilidad</a:t>
            </a:r>
            <a:r>
              <a:rPr lang="en-US" sz="5400" dirty="0"/>
              <a:t> de </a:t>
            </a:r>
            <a:r>
              <a:rPr lang="en-US" sz="5400" dirty="0" err="1"/>
              <a:t>expresar</a:t>
            </a:r>
            <a:r>
              <a:rPr lang="en-US" sz="5400" dirty="0"/>
              <a:t> </a:t>
            </a:r>
            <a:r>
              <a:rPr lang="en-US" sz="5400" dirty="0" err="1"/>
              <a:t>algoritmos</a:t>
            </a:r>
            <a:r>
              <a:rPr lang="en-US" sz="5400" dirty="0"/>
              <a:t> </a:t>
            </a:r>
            <a:r>
              <a:rPr lang="en-US" sz="5400" dirty="0" err="1"/>
              <a:t>recursivos</a:t>
            </a:r>
            <a:r>
              <a:rPr lang="en-US" sz="5400" dirty="0"/>
              <a:t> que </a:t>
            </a:r>
            <a:r>
              <a:rPr lang="en-US" sz="5400" dirty="0" err="1"/>
              <a:t>manipulen</a:t>
            </a:r>
            <a:r>
              <a:rPr lang="en-US" sz="5400" dirty="0"/>
              <a:t> </a:t>
            </a:r>
            <a:r>
              <a:rPr lang="en-US" sz="5400" dirty="0" err="1"/>
              <a:t>estructuras</a:t>
            </a:r>
            <a:r>
              <a:rPr lang="en-US" sz="5400" dirty="0"/>
              <a:t> de </a:t>
            </a:r>
            <a:r>
              <a:rPr lang="en-US" sz="5400" dirty="0" err="1"/>
              <a:t>datos</a:t>
            </a:r>
            <a:r>
              <a:rPr lang="en-US" sz="5400" dirty="0"/>
              <a:t> </a:t>
            </a:r>
            <a:r>
              <a:rPr lang="en-US" sz="5400" dirty="0" err="1"/>
              <a:t>dinámicos</a:t>
            </a:r>
            <a:r>
              <a:rPr lang="en-US" sz="5400" dirty="0"/>
              <a:t>. Los </a:t>
            </a:r>
            <a:r>
              <a:rPr lang="en-US" sz="5400" dirty="0" err="1"/>
              <a:t>programas</a:t>
            </a:r>
            <a:r>
              <a:rPr lang="en-US" sz="5400" dirty="0"/>
              <a:t> y </a:t>
            </a:r>
            <a:r>
              <a:rPr lang="en-US" sz="5400" dirty="0" err="1"/>
              <a:t>los</a:t>
            </a:r>
            <a:r>
              <a:rPr lang="en-US" sz="5400" dirty="0"/>
              <a:t> </a:t>
            </a:r>
            <a:r>
              <a:rPr lang="en-US" sz="5400" dirty="0" err="1"/>
              <a:t>datos</a:t>
            </a:r>
            <a:r>
              <a:rPr lang="en-US" sz="5400" dirty="0"/>
              <a:t> son </a:t>
            </a:r>
            <a:r>
              <a:rPr lang="en-US" sz="5400" dirty="0" err="1"/>
              <a:t>equivalentes</a:t>
            </a:r>
            <a:r>
              <a:rPr lang="en-US" sz="5400" dirty="0"/>
              <a:t>. </a:t>
            </a:r>
            <a:r>
              <a:rPr lang="en-US" sz="5400" b="1" dirty="0"/>
              <a:t>functional programming</a:t>
            </a:r>
            <a:r>
              <a:rPr lang="en-US" sz="5400" dirty="0"/>
              <a:t> is a </a:t>
            </a:r>
            <a:r>
              <a:rPr lang="en-US" sz="5400" dirty="0">
                <a:hlinkClick r:id="rId3" tooltip="Programming paradigm"/>
              </a:rPr>
              <a:t>programming paradigm</a:t>
            </a:r>
            <a:r>
              <a:rPr lang="en-US" sz="5400" dirty="0"/>
              <a:t> where programs are constructed by </a:t>
            </a:r>
            <a:r>
              <a:rPr lang="en-US" sz="5400" dirty="0">
                <a:hlinkClick r:id="rId4" tooltip="Function application"/>
              </a:rPr>
              <a:t>applying</a:t>
            </a:r>
            <a:r>
              <a:rPr lang="en-US" sz="5400" dirty="0"/>
              <a:t> and </a:t>
            </a:r>
            <a:r>
              <a:rPr lang="en-US" sz="5400" dirty="0">
                <a:hlinkClick r:id="rId5" tooltip="Function composition (computer science)"/>
              </a:rPr>
              <a:t>composing</a:t>
            </a:r>
            <a:r>
              <a:rPr lang="en-US" sz="5400" dirty="0"/>
              <a:t> </a:t>
            </a:r>
            <a:r>
              <a:rPr lang="en-US" sz="5400" dirty="0">
                <a:hlinkClick r:id="rId6" tooltip="Function (computer science)"/>
              </a:rPr>
              <a:t>functions</a:t>
            </a:r>
            <a:r>
              <a:rPr lang="en-US" sz="5400" dirty="0"/>
              <a:t>. It is a </a:t>
            </a:r>
            <a:r>
              <a:rPr lang="en-US" sz="5400" dirty="0">
                <a:hlinkClick r:id="rId7" tooltip="Declarative programming"/>
              </a:rPr>
              <a:t>declarative programming</a:t>
            </a:r>
            <a:r>
              <a:rPr lang="en-US" sz="5400" dirty="0"/>
              <a:t> paradigm in which function definitions are </a:t>
            </a:r>
            <a:r>
              <a:rPr lang="en-US" sz="5400" dirty="0">
                <a:hlinkClick r:id="rId8" tooltip="Tree (data structure)"/>
              </a:rPr>
              <a:t>trees</a:t>
            </a:r>
            <a:r>
              <a:rPr lang="en-US" sz="5400" dirty="0"/>
              <a:t> of </a:t>
            </a:r>
            <a:r>
              <a:rPr lang="en-US" sz="5400" dirty="0">
                <a:hlinkClick r:id="rId9" tooltip="Expression (computer science)"/>
              </a:rPr>
              <a:t>expressions</a:t>
            </a:r>
            <a:r>
              <a:rPr lang="en-US" sz="5400" dirty="0"/>
              <a:t> that map </a:t>
            </a:r>
            <a:r>
              <a:rPr lang="en-US" sz="5400" dirty="0">
                <a:hlinkClick r:id="rId10" tooltip="Value (computer science)"/>
              </a:rPr>
              <a:t>values</a:t>
            </a:r>
            <a:r>
              <a:rPr lang="en-US" sz="5400" dirty="0"/>
              <a:t> to other values, rather than a sequence of </a:t>
            </a:r>
            <a:r>
              <a:rPr lang="en-US" sz="5400" dirty="0">
                <a:hlinkClick r:id="rId11" tooltip="Imperative programming"/>
              </a:rPr>
              <a:t>imperative</a:t>
            </a:r>
            <a:r>
              <a:rPr lang="en-US" sz="5400" dirty="0"/>
              <a:t> </a:t>
            </a:r>
            <a:r>
              <a:rPr lang="en-US" sz="5400" dirty="0">
                <a:hlinkClick r:id="rId12" tooltip="Statement (computer science)"/>
              </a:rPr>
              <a:t>statements</a:t>
            </a:r>
            <a:r>
              <a:rPr lang="en-US" sz="5400" dirty="0"/>
              <a:t> which update the </a:t>
            </a:r>
            <a:r>
              <a:rPr lang="en-US" sz="5400" dirty="0">
                <a:hlinkClick r:id="rId13" tooltip="State (computer science)"/>
              </a:rPr>
              <a:t>running state</a:t>
            </a:r>
            <a:r>
              <a:rPr lang="en-US" sz="5400" dirty="0"/>
              <a:t> of the program.</a:t>
            </a:r>
            <a:endParaRPr lang="es-ES" sz="4000" dirty="0"/>
          </a:p>
        </p:txBody>
      </p:sp>
      <p:sp>
        <p:nvSpPr>
          <p:cNvPr id="4" name="Slide Number Placeholder 3">
            <a:extLst>
              <a:ext uri="{FF2B5EF4-FFF2-40B4-BE49-F238E27FC236}">
                <a16:creationId xmlns:a16="http://schemas.microsoft.com/office/drawing/2014/main" id="{36E6B954-04E7-5BF1-FA08-A47F1A1F0E58}"/>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1059034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B14991-E425-279E-E32C-4B0D0F3A5F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95CE48-44A5-7C17-3489-82EE9E4098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202A01-90DC-E59D-7DB4-AE5E23B1C832}"/>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1AF0106D-0CCE-6A20-648D-AAE2C5CBC84C}"/>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30856996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BA659-3B63-ABAB-B5F6-B98918BA77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54A155-CA40-03FF-399F-D9FEC408D1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30591D-E64E-C260-B96F-D74B4F9CCDE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414FBF4E-AA09-3CE5-212A-7CE3B038D89C}"/>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25679414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B6C92A-1C27-2C29-6D24-BA45ADD74E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25DFBD-5A59-AAC2-F2E3-BE883D4F8A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AF5904-06F5-F6D7-C5F8-5FB30BD0A17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21C78BCE-6C01-3810-620F-F60EBA665668}"/>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8061136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B07424-B331-AD1C-7488-7A132022CA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F82318-6C08-098E-E3E8-2F01DE4687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E74CC4-76CC-8576-3CD1-954031C4F214}"/>
              </a:ext>
            </a:extLst>
          </p:cNvPr>
          <p:cNvSpPr>
            <a:spLocks noGrp="1"/>
          </p:cNvSpPr>
          <p:nvPr>
            <p:ph type="body" idx="1"/>
          </p:nvPr>
        </p:nvSpPr>
        <p:spPr/>
        <p:txBody>
          <a:bodyPr/>
          <a:lstStyle/>
          <a:p>
            <a:r>
              <a:rPr lang="es-ES" sz="6000" dirty="0"/>
              <a:t>todavía no había optimizaciones o algoritmos de búsqueda, se evaluaban todas las opciones</a:t>
            </a:r>
            <a:endParaRPr lang="es-ES" sz="4000" dirty="0"/>
          </a:p>
        </p:txBody>
      </p:sp>
      <p:sp>
        <p:nvSpPr>
          <p:cNvPr id="4" name="Slide Number Placeholder 3">
            <a:extLst>
              <a:ext uri="{FF2B5EF4-FFF2-40B4-BE49-F238E27FC236}">
                <a16:creationId xmlns:a16="http://schemas.microsoft.com/office/drawing/2014/main" id="{85ABFD0D-F0EF-F267-2925-8B7538BFFE31}"/>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2618413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36007262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885A2-5616-749A-2A24-0902B6839E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D84024-7E3B-BFC9-D6AE-28018F729E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F05C48-71D3-9CD0-2EA4-AFAFC91E2BE8}"/>
              </a:ext>
            </a:extLst>
          </p:cNvPr>
          <p:cNvSpPr>
            <a:spLocks noGrp="1"/>
          </p:cNvSpPr>
          <p:nvPr>
            <p:ph type="body" idx="1"/>
          </p:nvPr>
        </p:nvSpPr>
        <p:spPr/>
        <p:txBody>
          <a:bodyPr/>
          <a:lstStyle/>
          <a:p>
            <a:r>
              <a:rPr lang="en-US" sz="8000" dirty="0"/>
              <a:t>Symbol, an object that represents, stands for, or suggests an idea, belief, action, or material entity</a:t>
            </a:r>
          </a:p>
          <a:p>
            <a:endParaRPr lang="en-US" sz="8000" dirty="0"/>
          </a:p>
          <a:p>
            <a:r>
              <a:rPr lang="es-ES" sz="54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5400" dirty="0"/>
          </a:p>
          <a:p>
            <a:r>
              <a:rPr lang="es-ES" sz="5400" dirty="0"/>
              <a:t>Los modelos simbolistas, buscan axiomas para establecer reglas.</a:t>
            </a:r>
            <a:endParaRPr lang="es-ES" sz="4000" dirty="0"/>
          </a:p>
        </p:txBody>
      </p:sp>
      <p:sp>
        <p:nvSpPr>
          <p:cNvPr id="4" name="Slide Number Placeholder 3">
            <a:extLst>
              <a:ext uri="{FF2B5EF4-FFF2-40B4-BE49-F238E27FC236}">
                <a16:creationId xmlns:a16="http://schemas.microsoft.com/office/drawing/2014/main" id="{C035A817-EEB0-54EC-8878-8E57B7497E8B}"/>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4695746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7BB7C7-63A5-7825-ACB0-F24EE7EE18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1CADB4-7B63-1D36-5C54-411852D679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A5441B-1AC4-CC29-685B-ECE3FFDCE8BB}"/>
              </a:ext>
            </a:extLst>
          </p:cNvPr>
          <p:cNvSpPr>
            <a:spLocks noGrp="1"/>
          </p:cNvSpPr>
          <p:nvPr>
            <p:ph type="body" idx="1"/>
          </p:nvPr>
        </p:nvSpPr>
        <p:spPr/>
        <p:txBody>
          <a:bodyPr/>
          <a:lstStyle/>
          <a:p>
            <a:r>
              <a:rPr lang="es-ES" sz="80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8000" dirty="0"/>
          </a:p>
          <a:p>
            <a:r>
              <a:rPr lang="es-ES" sz="8000" dirty="0"/>
              <a:t>Los modelos simbolistas, buscan axiomas para establecer reglas.</a:t>
            </a:r>
            <a:endParaRPr lang="es-ES" sz="6000" dirty="0"/>
          </a:p>
        </p:txBody>
      </p:sp>
      <p:sp>
        <p:nvSpPr>
          <p:cNvPr id="4" name="Slide Number Placeholder 3">
            <a:extLst>
              <a:ext uri="{FF2B5EF4-FFF2-40B4-BE49-F238E27FC236}">
                <a16:creationId xmlns:a16="http://schemas.microsoft.com/office/drawing/2014/main" id="{04D85424-78F2-7558-24B2-FD98EAB9FB96}"/>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34717289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325D29-03E9-D3D5-F071-98FDC32212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212FE7-58A1-8F4D-1ECA-D84E5CA097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390FD5-92D9-885A-37F8-8C7937BF474C}"/>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9807FEAE-8C40-3E12-A9C1-021A24899E81}"/>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33892980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2AFA8-421B-D532-1137-10C8AC1A03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7CAA47-D94C-FE04-0A12-594AC9715F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1AC750-FBC4-205B-17E7-9AFBA3816752}"/>
              </a:ext>
            </a:extLst>
          </p:cNvPr>
          <p:cNvSpPr>
            <a:spLocks noGrp="1"/>
          </p:cNvSpPr>
          <p:nvPr>
            <p:ph type="body" idx="1"/>
          </p:nvPr>
        </p:nvSpPr>
        <p:spPr/>
        <p:txBody>
          <a:bodyPr/>
          <a:lstStyle/>
          <a:p>
            <a:r>
              <a:rPr lang="es-ES" sz="4000" dirty="0"/>
              <a:t>Dejar que los alumnos citen ejemplos de grandes desarrollos de Deep </a:t>
            </a:r>
            <a:r>
              <a:rPr lang="es-ES" sz="4000" dirty="0" err="1"/>
              <a:t>learning</a:t>
            </a:r>
            <a:r>
              <a:rPr lang="es-ES" sz="4000" dirty="0"/>
              <a:t>.</a:t>
            </a:r>
          </a:p>
        </p:txBody>
      </p:sp>
      <p:sp>
        <p:nvSpPr>
          <p:cNvPr id="4" name="Slide Number Placeholder 3">
            <a:extLst>
              <a:ext uri="{FF2B5EF4-FFF2-40B4-BE49-F238E27FC236}">
                <a16:creationId xmlns:a16="http://schemas.microsoft.com/office/drawing/2014/main" id="{922C7C31-98A1-8480-0FED-C3724E33F78E}"/>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32706867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12302-871A-9F94-FA3E-E174D626A0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4E8D07-A178-656A-A659-8F8E9EC78A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29BC74-C021-2895-22BF-87F0D0157128}"/>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8BF78FF5-E449-1EA2-63EF-64C44F11BA4C}"/>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19666834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CD511A-925B-735A-226B-5BA40F2553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D69CF0-AE95-44B2-7C5D-BC2E90D623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1DA5C6-195C-D4B9-E4BA-DC00FC5B7DD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Toma de decisiones sesgadas</a:t>
            </a:r>
            <a:r>
              <a:rPr lang="es-ES" sz="4000" dirty="0"/>
              <a:t>, es el problema principal de Machine </a:t>
            </a:r>
            <a:r>
              <a:rPr lang="es-ES" sz="4000" dirty="0" err="1"/>
              <a:t>Learning</a:t>
            </a:r>
            <a:r>
              <a:rPr lang="es-ES" sz="4000" dirty="0"/>
              <a:t>. Ejemplo de empleados de minorías o el caso de COVID de rayos X.</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aplicaciones críticas en seguridad</a:t>
            </a:r>
            <a:r>
              <a:rPr lang="es-ES" sz="4000" dirty="0"/>
              <a:t>: Manejo de autos, manejo de agua en la ciudad, etc. Se necesita el desarrollo de estándares técnicos y éticos para evitar accidentes y lograr evitar caer en situaciones donde se logre tener un escenario estadístico completo.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4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4000" dirty="0"/>
              <a:t>Todo estos riesgos no son potenciales, ya están ocurriendo.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9F29A61-B55B-D9FE-4B6C-9AC1277568C1}"/>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19974446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183A09-2368-29B0-2238-ED878C609C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0551C7-7988-1107-17ED-59CA19CA64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5A5D68-90FD-F0F1-C72D-1FBFFC23507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3C050FD-9188-4121-5161-56771540816D}"/>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17865498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859E04-9EB2-1715-6945-89004EE941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219B7B-8A32-CE94-50FD-BA186E26B0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990BF1-55D9-57EB-3900-AA21BD3D0D0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15F72ED-14AC-F0CC-EC7B-15F32FDDA8B4}"/>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16264753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31CAF-B1D6-5524-0C1E-F334114FF6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6E8744-4AC3-BB78-8654-CF55789C53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971350-5A31-1163-9715-D1697C6243D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61575DA-78BE-C7D8-2033-7B4D67A85C4A}"/>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42271059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918D47-14A9-BBE2-7182-A784F3DE5B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46D409-240E-C6E3-01FA-717A67EAD9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486F74-B1B5-7F0C-F2E4-07B997F1C4B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F418E78-6D1C-CE96-2755-F004C5562F3C}"/>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20853026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Mencionar que hoy en día ya no se busca pasar este test, dado que es más importante estudiar lo principios de inteligencia que están por debajo.</a:t>
            </a:r>
          </a:p>
          <a:p>
            <a:endParaRPr lang="es-ES_tradnl" dirty="0"/>
          </a:p>
          <a:p>
            <a:r>
              <a:rPr lang="es-ES_tradnl" dirty="0"/>
              <a:t>Dar la analogía de que aeronáutica. El humano aprendió a volar cuando dejo de imitar a los pájaros, y se puso a aprender los principios físicos de la aerodinámica.</a:t>
            </a:r>
          </a:p>
        </p:txBody>
      </p:sp>
      <p:sp>
        <p:nvSpPr>
          <p:cNvPr id="4" name="Slide Number Placeholder 3"/>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42475941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1525D-D753-2B44-FB40-A0295EF382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BC7612-DA53-2D0C-9529-9F19E6C069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43FB09-A79B-8CD4-07DC-E60A03552AA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9FB840-1E81-531F-0906-96191626726F}"/>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24776907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84CBD-66EB-102C-7092-96F56A3D0B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CA0347-8F7D-3D1B-EB5C-6C79FABDC1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B30480-2E02-5E9C-E684-C11AC31CA5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C022C0F-A50F-34D0-F4E6-85566029A8D5}"/>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17260310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DC29B-E938-59FC-DFD7-5EE59179EE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AE2ECF-28B4-973C-87FA-4ADFFB5DBD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25332F-A35E-0232-1D36-DD8D36702CE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98EDA06-9FF8-59DC-9B53-690786E1E3AA}"/>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31350137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953CA5-F978-2049-F1F4-E655257701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48667E-52BA-C41D-1D50-405AE26C75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BCCF71-44D8-88C4-916E-7DF1C5BCC90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95AA6F1E-32BD-B732-E4D2-1C6A628777A7}"/>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343316076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35134786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3783765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35677775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171562936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7021561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3425948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DEA13-0205-3865-331D-18757B53AF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1F1478-3AAC-111C-CFF8-4CC9BBBC32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91C9DE-5D52-A92D-8604-3C93F2E10C3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B9EB2F2F-A811-C5CD-CA99-43ED21357009}"/>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25660199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No use </a:t>
            </a:r>
            <a:r>
              <a:rPr lang="es-ES" sz="6000" dirty="0" err="1"/>
              <a:t>pyenv-win</a:t>
            </a:r>
            <a:r>
              <a:rPr lang="es-ES" sz="6000" dirty="0"/>
              <a:t> no tengo idea si anda bien o no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brew install </a:t>
            </a:r>
            <a:r>
              <a:rPr lang="en-US" sz="8000" dirty="0" err="1"/>
              <a:t>pyenv</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Running </a:t>
            </a:r>
            <a:r>
              <a:rPr lang="en-US" sz="8000" dirty="0" err="1"/>
              <a:t>pyenv</a:t>
            </a:r>
            <a:r>
              <a:rPr lang="en-US" sz="8000" dirty="0"/>
              <a:t> install -l gives the list of all available versions.</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pyenv</a:t>
            </a:r>
            <a:r>
              <a:rPr lang="es-ES" sz="6000" dirty="0"/>
              <a:t> </a:t>
            </a:r>
            <a:r>
              <a:rPr lang="es-ES" sz="6000" dirty="0" err="1"/>
              <a:t>install</a:t>
            </a:r>
            <a:r>
              <a:rPr lang="es-ES" sz="6000" dirty="0"/>
              <a:t> 3.10</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pyenv</a:t>
            </a:r>
            <a:r>
              <a:rPr lang="es-ES" sz="6000" dirty="0"/>
              <a:t> global 3.10</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a:t>
            </a:r>
            <a:r>
              <a:rPr lang="es-ES" sz="6000" dirty="0" err="1"/>
              <a:t>pyenv</a:t>
            </a:r>
            <a:r>
              <a:rPr lang="es-ES" sz="6000" dirty="0"/>
              <a:t>/</a:t>
            </a:r>
            <a:r>
              <a:rPr lang="es-ES" sz="6000" dirty="0" err="1"/>
              <a:t>versions</a:t>
            </a:r>
            <a:r>
              <a:rPr lang="es-ES" sz="6000" dirty="0"/>
              <a:t>/3.10.14/</a:t>
            </a:r>
            <a:r>
              <a:rPr lang="es-ES" sz="6000" dirty="0" err="1"/>
              <a:t>bin</a:t>
            </a:r>
            <a:r>
              <a:rPr lang="es-ES" sz="6000" dirty="0"/>
              <a:t>/python3.10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276897425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54</a:t>
            </a:fld>
            <a:endParaRPr lang="es-ES_tradnl"/>
          </a:p>
        </p:txBody>
      </p:sp>
    </p:spTree>
    <p:extLst>
      <p:ext uri="{BB962C8B-B14F-4D97-AF65-F5344CB8AC3E}">
        <p14:creationId xmlns:p14="http://schemas.microsoft.com/office/powerpoint/2010/main" val="12267912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a:t>
            </a:r>
            <a:r>
              <a:rPr lang="es-ES" sz="6000" dirty="0" err="1"/>
              <a:t>conda</a:t>
            </a:r>
            <a:r>
              <a:rPr lang="es-ES" sz="6000" dirty="0"/>
              <a:t>, mamba, </a:t>
            </a:r>
            <a:r>
              <a:rPr lang="es-ES" sz="6000" dirty="0" err="1"/>
              <a:t>uv</a:t>
            </a:r>
            <a:r>
              <a:rPr lang="es-ES" sz="6000" dirty="0"/>
              <a:t> también nos ofrecen esto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22428953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brew install </a:t>
            </a:r>
            <a:r>
              <a:rPr lang="en-US" sz="8000" dirty="0" err="1"/>
              <a:t>pipx</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pipx</a:t>
            </a:r>
            <a:r>
              <a:rPr lang="en-US" sz="8000" dirty="0"/>
              <a:t> install poetry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30098371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Indica que las versions de python son </a:t>
            </a:r>
            <a:r>
              <a:rPr lang="en-US" sz="8000" dirty="0" err="1"/>
              <a:t>mayores</a:t>
            </a:r>
            <a:r>
              <a:rPr lang="en-US" sz="8000" dirty="0"/>
              <a:t> que la 3.9.0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256866122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Mpodificar</a:t>
            </a:r>
            <a:r>
              <a:rPr lang="en-US" sz="8000" dirty="0"/>
              <a:t> </a:t>
            </a:r>
            <a:r>
              <a:rPr lang="en-US" sz="9600" dirty="0" err="1">
                <a:solidFill>
                  <a:srgbClr val="BCBEC4"/>
                </a:solidFill>
                <a:effectLst/>
                <a:highlight>
                  <a:srgbClr val="1E1F22"/>
                </a:highlight>
              </a:rPr>
              <a:t>pyproject.toml</a:t>
            </a:r>
            <a:endParaRPr lang="en-US" sz="9600" dirty="0">
              <a:solidFill>
                <a:srgbClr val="BCBEC4"/>
              </a:solidFill>
              <a:effectLst/>
              <a:highlight>
                <a:srgbClr val="1E1F22"/>
              </a:high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Con las </a:t>
            </a:r>
            <a:r>
              <a:rPr lang="en-US" sz="8000" dirty="0" err="1"/>
              <a:t>lineas</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solidFill>
                  <a:srgbClr val="CF8E6D"/>
                </a:solidFill>
                <a:effectLst/>
                <a:highlight>
                  <a:srgbClr val="1E1F22"/>
                </a:highlight>
              </a:rPr>
              <a:t>package-mode </a:t>
            </a:r>
            <a:r>
              <a:rPr lang="en-US" sz="9600" dirty="0">
                <a:solidFill>
                  <a:srgbClr val="BCBEC4"/>
                </a:solidFill>
                <a:effectLst/>
                <a:highlight>
                  <a:srgbClr val="1E1F22"/>
                </a:highlight>
              </a:rPr>
              <a:t>= false</a:t>
            </a:r>
            <a:br>
              <a:rPr lang="en-US" sz="9600" dirty="0">
                <a:solidFill>
                  <a:srgbClr val="BCBEC4"/>
                </a:solidFill>
                <a:effectLst/>
                <a:highlight>
                  <a:srgbClr val="1E1F22"/>
                </a:highlight>
              </a:rPr>
            </a:br>
            <a:r>
              <a:rPr lang="en-US" sz="9600" dirty="0">
                <a:solidFill>
                  <a:srgbClr val="BCBEC4"/>
                </a:solidFill>
                <a:effectLst/>
                <a:highlight>
                  <a:srgbClr val="1E1F22"/>
                </a:highlight>
              </a:rPr>
              <a:t>[</a:t>
            </a:r>
            <a:r>
              <a:rPr lang="en-US" sz="9600" dirty="0" err="1">
                <a:solidFill>
                  <a:srgbClr val="CF8E6D"/>
                </a:solidFill>
                <a:effectLst/>
                <a:highlight>
                  <a:srgbClr val="1E1F22"/>
                </a:highlight>
              </a:rPr>
              <a:t>tool</a:t>
            </a:r>
            <a:r>
              <a:rPr lang="en-US" sz="9600" dirty="0" err="1">
                <a:solidFill>
                  <a:srgbClr val="BCBEC4"/>
                </a:solidFill>
                <a:effectLst/>
                <a:highlight>
                  <a:srgbClr val="1E1F22"/>
                </a:highlight>
              </a:rPr>
              <a:t>.</a:t>
            </a:r>
            <a:r>
              <a:rPr lang="en-US" sz="9600" dirty="0" err="1">
                <a:solidFill>
                  <a:srgbClr val="CF8E6D"/>
                </a:solidFill>
                <a:effectLst/>
                <a:highlight>
                  <a:srgbClr val="1E1F22"/>
                </a:highlight>
              </a:rPr>
              <a:t>poetry</a:t>
            </a:r>
            <a:r>
              <a:rPr lang="en-US" sz="9600" dirty="0" err="1">
                <a:solidFill>
                  <a:srgbClr val="BCBEC4"/>
                </a:solidFill>
                <a:effectLst/>
                <a:highlight>
                  <a:srgbClr val="1E1F22"/>
                </a:highlight>
              </a:rPr>
              <a:t>.</a:t>
            </a:r>
            <a:r>
              <a:rPr lang="en-US" sz="9600" dirty="0" err="1">
                <a:solidFill>
                  <a:srgbClr val="CF8E6D"/>
                </a:solidFill>
                <a:effectLst/>
                <a:highlight>
                  <a:srgbClr val="1E1F22"/>
                </a:highlight>
              </a:rPr>
              <a:t>dependencies</a:t>
            </a:r>
            <a:r>
              <a:rPr lang="en-US" sz="9600" dirty="0">
                <a:solidFill>
                  <a:srgbClr val="BCBEC4"/>
                </a:solidFill>
                <a:effectLst/>
                <a:highlight>
                  <a:srgbClr val="1E1F22"/>
                </a:highlight>
              </a:rPr>
              <a:t>]</a:t>
            </a:r>
            <a:br>
              <a:rPr lang="en-US" sz="9600" dirty="0">
                <a:solidFill>
                  <a:srgbClr val="BCBEC4"/>
                </a:solidFill>
                <a:effectLst/>
                <a:highlight>
                  <a:srgbClr val="1E1F22"/>
                </a:highlight>
              </a:rPr>
            </a:br>
            <a:r>
              <a:rPr lang="en-US" sz="9600" dirty="0">
                <a:solidFill>
                  <a:srgbClr val="CF8E6D"/>
                </a:solidFill>
                <a:effectLst/>
                <a:highlight>
                  <a:srgbClr val="1E1F22"/>
                </a:highlight>
              </a:rPr>
              <a:t>python </a:t>
            </a:r>
            <a:r>
              <a:rPr lang="en-US" sz="9600" dirty="0">
                <a:solidFill>
                  <a:srgbClr val="BCBEC4"/>
                </a:solidFill>
                <a:effectLst/>
                <a:highlight>
                  <a:srgbClr val="1E1F22"/>
                </a:highlight>
              </a:rPr>
              <a:t>= </a:t>
            </a:r>
            <a:r>
              <a:rPr lang="en-US" sz="9600" dirty="0">
                <a:solidFill>
                  <a:srgbClr val="6AAB73"/>
                </a:solidFill>
                <a:effectLst/>
                <a:highlight>
                  <a:srgbClr val="1E1F22"/>
                </a:highlight>
              </a:rPr>
              <a:t>"&gt;=3.10,&lt;=3.12"</a:t>
            </a:r>
            <a:endParaRPr lang="en-US" sz="9600" dirty="0">
              <a:solidFill>
                <a:srgbClr val="BCBEC4"/>
              </a:solidFill>
              <a:effectLst/>
              <a:highlight>
                <a:srgbClr val="1E1F22"/>
              </a:high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poetry env use 3.10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poetry env info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err="1"/>
              <a:t>Instalamos</a:t>
            </a:r>
            <a:r>
              <a:rPr lang="en-US" sz="9600" dirty="0"/>
              <a:t> </a:t>
            </a:r>
            <a:r>
              <a:rPr lang="en-US" sz="9600" dirty="0" err="1"/>
              <a:t>otras</a:t>
            </a:r>
            <a:r>
              <a:rPr lang="en-US" sz="9600" dirty="0"/>
              <a:t> </a:t>
            </a:r>
            <a:r>
              <a:rPr lang="en-US" sz="9600" dirty="0" err="1"/>
              <a:t>versiones</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poetry env use 3.11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poetry env use 3.12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poetry env list </a:t>
            </a:r>
            <a:r>
              <a:rPr lang="en-US" sz="9600" dirty="0">
                <a:sym typeface="Wingdings" pitchFamily="2" charset="2"/>
              </a:rPr>
              <a:t> </a:t>
            </a:r>
            <a:r>
              <a:rPr lang="en-US" sz="9600" dirty="0" err="1">
                <a:sym typeface="Wingdings" pitchFamily="2" charset="2"/>
              </a:rPr>
              <a:t>muestra</a:t>
            </a:r>
            <a:r>
              <a:rPr lang="en-US" sz="9600" dirty="0">
                <a:sym typeface="Wingdings" pitchFamily="2" charset="2"/>
              </a:rPr>
              <a:t> </a:t>
            </a:r>
            <a:r>
              <a:rPr lang="en-US" sz="9600" dirty="0" err="1">
                <a:sym typeface="Wingdings" pitchFamily="2" charset="2"/>
              </a:rPr>
              <a:t>los</a:t>
            </a:r>
            <a:r>
              <a:rPr lang="en-US" sz="9600" dirty="0">
                <a:sym typeface="Wingdings" pitchFamily="2" charset="2"/>
              </a:rPr>
              <a:t> </a:t>
            </a:r>
            <a:r>
              <a:rPr lang="en-US" sz="9600" dirty="0" err="1">
                <a:sym typeface="Wingdings" pitchFamily="2" charset="2"/>
              </a:rPr>
              <a:t>entornos</a:t>
            </a:r>
            <a:r>
              <a:rPr lang="en-US" sz="9600" dirty="0">
                <a:sym typeface="Wingdings" pitchFamily="2" charset="2"/>
              </a:rPr>
              <a:t> para </a:t>
            </a:r>
            <a:r>
              <a:rPr lang="en-US" sz="9600" dirty="0" err="1">
                <a:sym typeface="Wingdings" pitchFamily="2" charset="2"/>
              </a:rPr>
              <a:t>este</a:t>
            </a:r>
            <a:r>
              <a:rPr lang="en-US" sz="9600" dirty="0">
                <a:sym typeface="Wingdings" pitchFamily="2" charset="2"/>
              </a:rPr>
              <a:t> Proyecto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sym typeface="Wingdings"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poetry add </a:t>
            </a:r>
            <a:r>
              <a:rPr lang="en-US" sz="8000" dirty="0" err="1"/>
              <a:t>numpy</a:t>
            </a:r>
            <a:r>
              <a:rPr lang="en-US" sz="8000" dirty="0"/>
              <a:t> pandas </a:t>
            </a:r>
            <a:r>
              <a:rPr lang="en-US" sz="8000" dirty="0" err="1"/>
              <a:t>scipy</a:t>
            </a:r>
            <a:r>
              <a:rPr lang="en-US" sz="8000" dirty="0"/>
              <a:t> matplotlib seaborn pandas scikit-learn torch </a:t>
            </a:r>
            <a:r>
              <a:rPr lang="en-US" sz="8000" dirty="0" err="1"/>
              <a:t>torchvision</a:t>
            </a:r>
            <a:r>
              <a:rPr lang="en-US" sz="8000" dirty="0"/>
              <a:t> </a:t>
            </a:r>
            <a:r>
              <a:rPr lang="en-US" sz="8000" dirty="0" err="1"/>
              <a:t>torchaudio</a:t>
            </a:r>
            <a:r>
              <a:rPr lang="en-US" sz="8000" dirty="0"/>
              <a:t> </a:t>
            </a:r>
            <a:r>
              <a:rPr lang="en-US" sz="8000" dirty="0" err="1"/>
              <a:t>xgboost</a:t>
            </a:r>
            <a:r>
              <a:rPr lang="en-US" sz="8000" dirty="0"/>
              <a:t> </a:t>
            </a:r>
            <a:r>
              <a:rPr lang="en-US" sz="8000" dirty="0" err="1"/>
              <a:t>jupyter</a:t>
            </a:r>
            <a:r>
              <a:rPr lang="en-US" sz="8000" dirty="0"/>
              <a:t> –</a:t>
            </a:r>
            <a:r>
              <a:rPr lang="en-US" sz="8000" dirty="0" err="1"/>
              <a:t>vvv</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Para usar </a:t>
            </a:r>
            <a:r>
              <a:rPr lang="en-US" sz="8000" dirty="0" err="1"/>
              <a:t>jupyter</a:t>
            </a:r>
            <a:r>
              <a:rPr lang="en-US" sz="8000" dirty="0"/>
              <a:t> no temenos que </a:t>
            </a:r>
            <a:r>
              <a:rPr lang="en-US" sz="8000" dirty="0" err="1"/>
              <a:t>hacer</a:t>
            </a:r>
            <a:r>
              <a:rPr lang="en-US" sz="8000" dirty="0"/>
              <a:t> levanter </a:t>
            </a:r>
            <a:r>
              <a:rPr lang="en-US" sz="8000" dirty="0" err="1"/>
              <a:t>el</a:t>
            </a:r>
            <a:r>
              <a:rPr lang="en-US" sz="8000" dirty="0"/>
              <a:t> </a:t>
            </a:r>
            <a:r>
              <a:rPr lang="en-US" sz="8000" dirty="0" err="1"/>
              <a:t>entorno</a:t>
            </a:r>
            <a:r>
              <a:rPr lang="en-US" sz="8000" dirty="0"/>
              <a:t> </a:t>
            </a:r>
            <a:r>
              <a:rPr lang="en-US" sz="8000" dirty="0" err="1"/>
              <a:t>cada</a:t>
            </a:r>
            <a:r>
              <a:rPr lang="en-US" sz="8000" dirty="0"/>
              <a:t> </a:t>
            </a:r>
            <a:r>
              <a:rPr lang="en-US" sz="8000" dirty="0" err="1"/>
              <a:t>vez</a:t>
            </a:r>
            <a:r>
              <a:rPr lang="en-US" sz="8000" dirty="0"/>
              <a:t>, Podemos </a:t>
            </a:r>
            <a:r>
              <a:rPr lang="en-US" sz="8000" dirty="0" err="1"/>
              <a:t>ejecutar</a:t>
            </a:r>
            <a:r>
              <a:rPr lang="en-US" sz="8000" dirty="0"/>
              <a:t> </a:t>
            </a:r>
            <a:r>
              <a:rPr lang="en-US" sz="8000" dirty="0" err="1"/>
              <a:t>esto</a:t>
            </a:r>
            <a:r>
              <a:rPr lang="en-US" sz="8000" dirty="0"/>
              <a:t> y de ahi </a:t>
            </a:r>
            <a:r>
              <a:rPr lang="en-US" sz="8000" dirty="0" err="1"/>
              <a:t>en</a:t>
            </a:r>
            <a:r>
              <a:rPr lang="en-US" sz="8000" dirty="0"/>
              <a:t> mas, </a:t>
            </a:r>
            <a:r>
              <a:rPr lang="en-US" sz="8000" dirty="0" err="1"/>
              <a:t>llamarlo</a:t>
            </a:r>
            <a:r>
              <a:rPr lang="en-US" sz="8000" dirty="0"/>
              <a:t> </a:t>
            </a:r>
            <a:r>
              <a:rPr lang="en-US" sz="8000" dirty="0" err="1"/>
              <a:t>desde</a:t>
            </a:r>
            <a:r>
              <a:rPr lang="en-US" sz="8000" dirty="0"/>
              <a:t> </a:t>
            </a:r>
            <a:r>
              <a:rPr lang="en-US" sz="8000" dirty="0" err="1"/>
              <a:t>jupyter</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latin typeface="Monaspace Argon" pitchFamily="2" charset="77"/>
              </a:rPr>
              <a:t>python -m </a:t>
            </a:r>
            <a:r>
              <a:rPr lang="en-US" sz="8000" dirty="0" err="1">
                <a:latin typeface="Monaspace Argon" pitchFamily="2" charset="77"/>
              </a:rPr>
              <a:t>ipykernel</a:t>
            </a:r>
            <a:r>
              <a:rPr lang="en-US" sz="8000" dirty="0">
                <a:latin typeface="Monaspace Argon" pitchFamily="2" charset="77"/>
              </a:rPr>
              <a:t> install --user --name=</a:t>
            </a:r>
            <a:r>
              <a:rPr lang="en-US" sz="8000" dirty="0">
                <a:solidFill>
                  <a:schemeClr val="accent2">
                    <a:lumMod val="75000"/>
                  </a:schemeClr>
                </a:solidFill>
                <a:latin typeface="Monaspace Argon" pitchFamily="2" charset="77"/>
              </a:rPr>
              <a:t>test-env</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287191533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C6B8F-55AC-57D3-94C3-2091D13A4F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B6DD7-FA14-B689-4F16-0EC51F750B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B82D7D-B320-2C22-244F-7864EF80D31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DA0C7437-8BB6-D937-5051-27999D0724BF}"/>
              </a:ext>
            </a:extLst>
          </p:cNvPr>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279216713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32945892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64E269-2A33-1937-9CDE-7AE093FD34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74C100-CDF0-B5C8-286E-DF4450AA44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7326B1-C69C-C21F-2104-768482A63BB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B72814A-7779-E6E9-E8E1-1643D236811A}"/>
              </a:ext>
            </a:extLst>
          </p:cNvPr>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428233478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11A3E-8D25-6096-819C-F9EC76F7AC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81F27C-74B6-960E-B646-F9F32D8906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0856EF-C280-DA13-88C4-5B88B420621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8695318-AD23-C430-749A-5FC22D31704F}"/>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2793521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73A08-6DDD-B2C6-ABF6-64D2CC1FC1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9B43CF-2822-0739-E019-6D3EE8BAFB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A15DAB-B494-6B7D-24F5-0EC5CD8F5DC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1F4455F7-CD77-0A62-776F-939876D03D61}"/>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68069790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4F2D4-6BDC-8CB5-4704-9543356B91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3FE4A6-89BC-83F1-8A80-AD1FDF9476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366A0F3-F0F1-94D7-B7FB-A8B0FD8BD55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F056A59F-83EA-1785-0B99-8120577821FD}"/>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171083347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D0CAB-FA71-9C34-B289-32B5523060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208D90-75E8-9A22-45A0-50396A03C1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A0CECC-1032-68B6-6B47-15C7CD47F6A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1BEAE7-586C-6A2E-BAC2-A1B705B8A497}"/>
              </a:ext>
            </a:extLst>
          </p:cNvPr>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287862098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7050A9-1092-ED9F-B661-E7088C85B3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7D6188-1553-2357-8607-99D2A6607F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E436B8-1443-4311-E199-D08EFA22BE4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192BEEF-6916-B733-F91F-A869A469B54C}"/>
              </a:ext>
            </a:extLst>
          </p:cNvPr>
          <p:cNvSpPr>
            <a:spLocks noGrp="1"/>
          </p:cNvSpPr>
          <p:nvPr>
            <p:ph type="sldNum" sz="quarter" idx="5"/>
          </p:nvPr>
        </p:nvSpPr>
        <p:spPr/>
        <p:txBody>
          <a:bodyPr/>
          <a:lstStyle/>
          <a:p>
            <a:fld id="{10A8952F-1C0B-F641-899D-BA69BEE8A7E7}" type="slidenum">
              <a:rPr lang="es-ES_tradnl" smtClean="0"/>
              <a:t>66</a:t>
            </a:fld>
            <a:endParaRPr lang="es-ES_tradnl"/>
          </a:p>
        </p:txBody>
      </p:sp>
    </p:spTree>
    <p:extLst>
      <p:ext uri="{BB962C8B-B14F-4D97-AF65-F5344CB8AC3E}">
        <p14:creationId xmlns:p14="http://schemas.microsoft.com/office/powerpoint/2010/main" val="349573669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8A730-649D-1DF9-AFAE-4CB50BCA65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D60820-4B4A-F35B-E1A8-52A9FBCFC7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996D22-D5E8-A4E4-FEA8-085CCD26F1E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EE891C4-0B04-0E0A-A90D-25D9AB7697F4}"/>
              </a:ext>
            </a:extLst>
          </p:cNvPr>
          <p:cNvSpPr>
            <a:spLocks noGrp="1"/>
          </p:cNvSpPr>
          <p:nvPr>
            <p:ph type="sldNum" sz="quarter" idx="5"/>
          </p:nvPr>
        </p:nvSpPr>
        <p:spPr/>
        <p:txBody>
          <a:bodyPr/>
          <a:lstStyle/>
          <a:p>
            <a:fld id="{10A8952F-1C0B-F641-899D-BA69BEE8A7E7}" type="slidenum">
              <a:rPr lang="es-ES_tradnl" smtClean="0"/>
              <a:t>67</a:t>
            </a:fld>
            <a:endParaRPr lang="es-ES_tradnl"/>
          </a:p>
        </p:txBody>
      </p:sp>
    </p:spTree>
    <p:extLst>
      <p:ext uri="{BB962C8B-B14F-4D97-AF65-F5344CB8AC3E}">
        <p14:creationId xmlns:p14="http://schemas.microsoft.com/office/powerpoint/2010/main" val="17376227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62318-4D70-403C-DB84-5C083F940A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A6976B-5C53-EA2C-CE05-9D4F777EF8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970433-2C52-BE94-47A2-CAD397898C4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4907210-D8D9-111A-2790-C8503864698E}"/>
              </a:ext>
            </a:extLst>
          </p:cNvPr>
          <p:cNvSpPr>
            <a:spLocks noGrp="1"/>
          </p:cNvSpPr>
          <p:nvPr>
            <p:ph type="sldNum" sz="quarter" idx="5"/>
          </p:nvPr>
        </p:nvSpPr>
        <p:spPr/>
        <p:txBody>
          <a:bodyPr/>
          <a:lstStyle/>
          <a:p>
            <a:fld id="{10A8952F-1C0B-F641-899D-BA69BEE8A7E7}" type="slidenum">
              <a:rPr lang="es-ES_tradnl" smtClean="0"/>
              <a:t>68</a:t>
            </a:fld>
            <a:endParaRPr lang="es-ES_tradnl"/>
          </a:p>
        </p:txBody>
      </p:sp>
    </p:spTree>
    <p:extLst>
      <p:ext uri="{BB962C8B-B14F-4D97-AF65-F5344CB8AC3E}">
        <p14:creationId xmlns:p14="http://schemas.microsoft.com/office/powerpoint/2010/main" val="160362579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7F6BB5-9A91-C6C9-D5DD-E4BC7C233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56D707-4591-A27C-4B26-1891994D76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BA0AC4-8313-CE4A-FE88-888099A8F5E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2DBB4C7-24F6-87E4-4ADB-7F5A7C72D3E5}"/>
              </a:ext>
            </a:extLst>
          </p:cNvPr>
          <p:cNvSpPr>
            <a:spLocks noGrp="1"/>
          </p:cNvSpPr>
          <p:nvPr>
            <p:ph type="sldNum" sz="quarter" idx="5"/>
          </p:nvPr>
        </p:nvSpPr>
        <p:spPr/>
        <p:txBody>
          <a:bodyPr/>
          <a:lstStyle/>
          <a:p>
            <a:fld id="{10A8952F-1C0B-F641-899D-BA69BEE8A7E7}" type="slidenum">
              <a:rPr lang="es-ES_tradnl" smtClean="0"/>
              <a:t>69</a:t>
            </a:fld>
            <a:endParaRPr lang="es-ES_tradnl"/>
          </a:p>
        </p:txBody>
      </p:sp>
    </p:spTree>
    <p:extLst>
      <p:ext uri="{BB962C8B-B14F-4D97-AF65-F5344CB8AC3E}">
        <p14:creationId xmlns:p14="http://schemas.microsoft.com/office/powerpoint/2010/main" val="115404817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AE533C-B87C-EF62-AA5B-CDD919F781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B04AD6-DEF2-F130-A89A-28F21B2FAC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A81C44-017E-17AC-C300-35305C1AF2C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3184344-7620-4D07-7E53-88E79D170F20}"/>
              </a:ext>
            </a:extLst>
          </p:cNvPr>
          <p:cNvSpPr>
            <a:spLocks noGrp="1"/>
          </p:cNvSpPr>
          <p:nvPr>
            <p:ph type="sldNum" sz="quarter" idx="5"/>
          </p:nvPr>
        </p:nvSpPr>
        <p:spPr/>
        <p:txBody>
          <a:bodyPr/>
          <a:lstStyle/>
          <a:p>
            <a:fld id="{10A8952F-1C0B-F641-899D-BA69BEE8A7E7}" type="slidenum">
              <a:rPr lang="es-ES_tradnl" smtClean="0"/>
              <a:t>70</a:t>
            </a:fld>
            <a:endParaRPr lang="es-ES_tradnl"/>
          </a:p>
        </p:txBody>
      </p:sp>
    </p:spTree>
    <p:extLst>
      <p:ext uri="{BB962C8B-B14F-4D97-AF65-F5344CB8AC3E}">
        <p14:creationId xmlns:p14="http://schemas.microsoft.com/office/powerpoint/2010/main" val="246840689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435B46-5BDB-E026-495C-8F18298C22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6835D6-AC87-9DB0-1205-8C0AFAF928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5D7682-5FF2-DC03-DEB3-41298ED831B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2465AA5-906D-8476-E6B9-9A2DDE69E254}"/>
              </a:ext>
            </a:extLst>
          </p:cNvPr>
          <p:cNvSpPr>
            <a:spLocks noGrp="1"/>
          </p:cNvSpPr>
          <p:nvPr>
            <p:ph type="sldNum" sz="quarter" idx="5"/>
          </p:nvPr>
        </p:nvSpPr>
        <p:spPr/>
        <p:txBody>
          <a:bodyPr/>
          <a:lstStyle/>
          <a:p>
            <a:fld id="{10A8952F-1C0B-F641-899D-BA69BEE8A7E7}" type="slidenum">
              <a:rPr lang="es-ES_tradnl" smtClean="0"/>
              <a:t>71</a:t>
            </a:fld>
            <a:endParaRPr lang="es-ES_tradnl"/>
          </a:p>
        </p:txBody>
      </p:sp>
    </p:spTree>
    <p:extLst>
      <p:ext uri="{BB962C8B-B14F-4D97-AF65-F5344CB8AC3E}">
        <p14:creationId xmlns:p14="http://schemas.microsoft.com/office/powerpoint/2010/main" val="10280915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59FDD-2021-485F-0F85-1EBEE9655A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22F42D-08CF-DC83-262A-1937F12DCB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4E064F-0E25-7AFA-CABE-C11C8A4F19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A menudo podemos retroceder a partir de esta especificación para derivar diseños de agentes que de manera demostrable lo logren, algo que es en gran medida imposible si el objetivo es imitar el comportamiento o los procesos de pensamiento humanos.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Por estas razones, el enfoque de agente racional de la IA ha prevalecido a lo largo de la mayor parte de la historia del campo. En las primeras décadas, los agentes racionales se construyeron sobre bases lógicas y formaron planes definidos para lograr objetivos específicos. Posteriormente, los métodos basados en la teoría de la probabilidad y el aprendizaje automático permitieron la creación de agentes que podían tomar decisiones en condiciones de incertidumbre para lograr el mejor resultado esperado.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Necesitamos hacer un refinamiento importante al modelo estándar para tener en cuenta el hecho de que la racionalidad perfecta (tomar siempre exactamente la acción óptima) no es factible en entornos complejos. Las demandas computacionales son demasiado altas.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CDA7EFEE-14D6-9D6C-F87D-CB049D1EC052}"/>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466454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80A97-6C63-B377-409F-9B0549DB65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E54434-33AC-35BA-2F42-5272BA7EAF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48DBFB-24DC-F8B4-210B-9885B0420FA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6AACAA17-E6FD-6A7F-2872-594AFD995309}"/>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26095064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A7399A-A33C-D0E9-0265-AFEB926754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86A1E0-62A6-4149-031F-EA2F952E76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5B1C93-F400-1570-B3F4-BB82E3FD0F36}"/>
              </a:ext>
            </a:extLst>
          </p:cNvPr>
          <p:cNvSpPr>
            <a:spLocks noGrp="1"/>
          </p:cNvSpPr>
          <p:nvPr>
            <p:ph type="body" idx="1"/>
          </p:nvPr>
        </p:nvSpPr>
        <p:spPr/>
        <p:txBody>
          <a:bodyPr/>
          <a:lstStyle/>
          <a:p>
            <a:pPr rtl="0"/>
            <a:r>
              <a:rPr lang="es-ES" dirty="0"/>
              <a:t>Por ejemplo, al diseñar un auto autónomo, uno podría pensar que el objetivo es llegar al destino de forma segura. Pero conducir por cualquier camino conlleva un riesgo de sufrir lesiones debido a otros conductores errantes, fallas en el equipo, etc.; por lo tanto, un objetivo estricto de seguridad exige permanecer en el garaje. </a:t>
            </a:r>
          </a:p>
          <a:p>
            <a:pPr rtl="0"/>
            <a:endParaRPr lang="es-ES" dirty="0"/>
          </a:p>
          <a:p>
            <a:pPr rtl="0"/>
            <a:r>
              <a:rPr lang="es-ES" dirty="0"/>
              <a:t>Existe un equilibrio entre avanzar hacia el destino e incurrir en un riesgo de lesión. ¿Cómo debería hacerse esta compensación? Además, ¿hasta qué punto podemos permitir que el auto realice acciones que molestarían a otros conductores? ¿Cuánto debe moderar el automóvil su aceleración, dirección y frenado para evitar sacudir al pasajero? Este tipo de preguntas son difíciles de responder a priori. Son particularmente problemáticos en el área general de la interacción entre humanos y robots, de la cual el vehículo autónomo es un ejemplo.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722AE4B5-C69B-DB3C-50AC-17A9B7229462}"/>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32025754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491FA1-F277-E84F-6434-163E147112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E9EF35-471A-06D0-55E2-A716FCC7D8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D645C5-8E3B-4187-2690-F4B3E7422AF6}"/>
              </a:ext>
            </a:extLst>
          </p:cNvPr>
          <p:cNvSpPr>
            <a:spLocks noGrp="1"/>
          </p:cNvSpPr>
          <p:nvPr>
            <p:ph type="body" idx="1"/>
          </p:nvPr>
        </p:nvSpPr>
        <p:spPr/>
        <p:txBody>
          <a:bodyPr/>
          <a:lstStyle/>
          <a:p>
            <a:pPr rtl="0"/>
            <a:r>
              <a:rPr lang="es-ES_tradnl" sz="4000" noProof="0" dirty="0"/>
              <a:t>Ejemplo de odisea en el espacio: </a:t>
            </a:r>
          </a:p>
          <a:p>
            <a:pPr rtl="0"/>
            <a:endParaRPr lang="es-ES_tradnl" sz="4000" noProof="0" dirty="0"/>
          </a:p>
          <a:p>
            <a:pPr rtl="0"/>
            <a:r>
              <a:rPr lang="es-ES_tradnl" sz="7200" noProof="0" dirty="0"/>
              <a:t>HAL está programada para no recibir respuestas que tengan dudas, pese ser una computadora heurística, lo cual la hace muy semejante al pensamiento humano; su programación consiste "fundamentalmente" en cumplir sin objeciones los planes trazados, pero a su vez se le da una orden de que le mienta a la tripulación que estaba despierta sobre la misión verdadera. </a:t>
            </a:r>
          </a:p>
          <a:p>
            <a:pPr rtl="0"/>
            <a:endParaRPr lang="es-ES_tradnl" sz="7200" noProof="0" dirty="0"/>
          </a:p>
          <a:p>
            <a:pPr rtl="0"/>
            <a:r>
              <a:rPr lang="es-ES_tradnl" sz="7200" noProof="0" dirty="0"/>
              <a:t>En su planificación, dado esta contradicción de objetivos, va saboteando la nave (rompe la antena). Y luego, cuando entiende que lo quieren apagar, pensando que apagar = matar, toma la decisión de matar a todos, en función de poder cumplir los dos objetivos. </a:t>
            </a:r>
          </a:p>
          <a:p>
            <a:pPr rtl="0"/>
            <a:endParaRPr lang="es-ES_tradnl" sz="7200" noProof="0" dirty="0"/>
          </a:p>
          <a:p>
            <a:pPr rtl="0"/>
            <a:r>
              <a:rPr lang="es-ES_tradnl" sz="9600" noProof="0" dirty="0"/>
              <a:t>Estos comportamientos no son “poco inteligentes” ni “locos”; son una consecuencia lógica de definir dos objetivos contradictorios de la máquina. </a:t>
            </a:r>
            <a:endParaRPr lang="es-ES_tradnl" sz="7200" noProof="0" dirty="0"/>
          </a:p>
          <a:p>
            <a:pPr rtl="0"/>
            <a:endParaRPr lang="es-ES" sz="4000" dirty="0"/>
          </a:p>
        </p:txBody>
      </p:sp>
      <p:sp>
        <p:nvSpPr>
          <p:cNvPr id="4" name="Slide Number Placeholder 3">
            <a:extLst>
              <a:ext uri="{FF2B5EF4-FFF2-40B4-BE49-F238E27FC236}">
                <a16:creationId xmlns:a16="http://schemas.microsoft.com/office/drawing/2014/main" id="{E5C8FCA8-4B6E-A92D-C248-063A0AE75112}"/>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429886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10/16/24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10/16/24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10/16/24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10/16/24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10/16/24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10/16/24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10/16/24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10/16/24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10/16/24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10/16/24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10/16/24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10/16/24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creativecommons.org/licenses/by-sa/4.0" TargetMode="External"/><Relationship Id="rId4" Type="http://schemas.openxmlformats.org/officeDocument/2006/relationships/hyperlink" Target="https://commons.wikimedia.org/wiki/User:Dllu"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creativecommons.org/licenses/by-sa/4.0" TargetMode="External"/><Relationship Id="rId5" Type="http://schemas.openxmlformats.org/officeDocument/2006/relationships/hyperlink" Target="https://commons.wikimedia.org/w/index.php?title=User:Tom_Cowap&amp;action=edit&amp;redlink=1" TargetMode="External"/><Relationship Id="rId4" Type="http://schemas.openxmlformats.org/officeDocument/2006/relationships/image" Target="../media/image20.sv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FIUBA-Posgrado-Inteligencia-Artificial/intro_ia"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mailto:facundolucianna@gmail.com"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qr.ae/pKrGdr"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7.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microsoft.com/office/2007/relationships/hdphoto" Target="../media/hdphoto2.wdp"/><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image" Target="../media/image34.png"/><Relationship Id="rId5" Type="http://schemas.microsoft.com/office/2007/relationships/hdphoto" Target="../media/hdphoto1.wdp"/><Relationship Id="rId4" Type="http://schemas.openxmlformats.org/officeDocument/2006/relationships/image" Target="../media/image33.png"/><Relationship Id="rId9" Type="http://schemas.microsoft.com/office/2007/relationships/hdphoto" Target="../media/hdphoto3.wdp"/></Relationships>
</file>

<file path=ppt/slides/_rels/slide4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36.png"/><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33.png"/><Relationship Id="rId4" Type="http://schemas.openxmlformats.org/officeDocument/2006/relationships/hyperlink" Target="https://colab.research.google.com/"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hyperlink" Target="https://xkcd.com/1987/"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37.png"/><Relationship Id="rId5" Type="http://schemas.microsoft.com/office/2007/relationships/hdphoto" Target="../media/hdphoto5.wdp"/><Relationship Id="rId4" Type="http://schemas.openxmlformats.org/officeDocument/2006/relationships/image" Target="../media/image34.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38.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microsoft.com/office/2007/relationships/hdphoto" Target="../media/hdphoto6.wdp"/><Relationship Id="rId5" Type="http://schemas.openxmlformats.org/officeDocument/2006/relationships/image" Target="../media/image34.png"/><Relationship Id="rId4" Type="http://schemas.openxmlformats.org/officeDocument/2006/relationships/hyperlink" Target="https://www.anaconda.com/download"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39.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hyperlink" Target="https://docs.anaconda.com/free/distro-or-miniconda/" TargetMode="External"/><Relationship Id="rId5" Type="http://schemas.microsoft.com/office/2007/relationships/hdphoto" Target="../media/hdphoto6.wdp"/><Relationship Id="rId4" Type="http://schemas.openxmlformats.org/officeDocument/2006/relationships/image" Target="../media/image34.png"/></Relationships>
</file>

<file path=ppt/slides/_rels/slide5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35.png"/></Relationships>
</file>

<file path=ppt/slides/_rels/slide53.xml.rels><?xml version="1.0" encoding="UTF-8" standalone="yes"?>
<Relationships xmlns="http://schemas.openxmlformats.org/package/2006/relationships"><Relationship Id="rId8" Type="http://schemas.openxmlformats.org/officeDocument/2006/relationships/hyperlink" Target="https://aur.archlinux.org/packages/python310" TargetMode="External"/><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hyperlink" Target="https://launchpad.net/~deadsnakes/+archive/ubuntu/ppa" TargetMode="External"/><Relationship Id="rId12" Type="http://schemas.microsoft.com/office/2007/relationships/hdphoto" Target="../media/hdphoto7.wdp"/><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hyperlink" Target="https://brew.sh/" TargetMode="External"/><Relationship Id="rId11" Type="http://schemas.openxmlformats.org/officeDocument/2006/relationships/image" Target="../media/image35.png"/><Relationship Id="rId5" Type="http://schemas.openxmlformats.org/officeDocument/2006/relationships/hyperlink" Target="https://learn.microsoft.com/es-es/windows/wsl/install" TargetMode="External"/><Relationship Id="rId10" Type="http://schemas.openxmlformats.org/officeDocument/2006/relationships/hyperlink" Target="https://github.com/pyenv-win/pyenv-win" TargetMode="External"/><Relationship Id="rId4" Type="http://schemas.openxmlformats.org/officeDocument/2006/relationships/hyperlink" Target="https://www.python.org/" TargetMode="External"/><Relationship Id="rId9" Type="http://schemas.openxmlformats.org/officeDocument/2006/relationships/hyperlink" Target="https://github.com/pyenv/pyenv" TargetMode="External"/></Relationships>
</file>

<file path=ppt/slides/_rels/slide54.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hyperlink" Target="https://pdm-project.org/en/latest/"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hyperlink" Target="https://github.com/mamba-org/mamba" TargetMode="External"/><Relationship Id="rId5" Type="http://schemas.openxmlformats.org/officeDocument/2006/relationships/hyperlink" Target="https://astral.sh/blog/uv" TargetMode="External"/><Relationship Id="rId4" Type="http://schemas.openxmlformats.org/officeDocument/2006/relationships/hyperlink" Target="https://pypi.org/" TargetMode="External"/><Relationship Id="rId9" Type="http://schemas.microsoft.com/office/2007/relationships/hdphoto" Target="../media/hdphoto7.wdp"/></Relationships>
</file>

<file path=ppt/slides/_rels/slide55.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35.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hyperlink" Target="https://github.com/pyenv/pyenv-virtualenv" TargetMode="External"/><Relationship Id="rId5" Type="http://schemas.openxmlformats.org/officeDocument/2006/relationships/hyperlink" Target="https://virtualenvwrapper.readthedocs.io/en/latest/" TargetMode="External"/><Relationship Id="rId4" Type="http://schemas.openxmlformats.org/officeDocument/2006/relationships/hyperlink" Target="https://virtualenv.pypa.io/en/latest/" TargetMode="External"/></Relationships>
</file>

<file path=ppt/slides/_rels/slide5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40.png"/><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35.png"/><Relationship Id="rId4" Type="http://schemas.openxmlformats.org/officeDocument/2006/relationships/hyperlink" Target="https://python-poetry.org/" TargetMode="External"/></Relationships>
</file>

<file path=ppt/slides/_rels/slide5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media/image41.png"/><Relationship Id="rId5" Type="http://schemas.microsoft.com/office/2007/relationships/hdphoto" Target="../media/hdphoto7.wdp"/><Relationship Id="rId4" Type="http://schemas.openxmlformats.org/officeDocument/2006/relationships/image" Target="../media/image35.png"/></Relationships>
</file>

<file path=ppt/slides/_rels/slide5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35.png"/><Relationship Id="rId4" Type="http://schemas.openxmlformats.org/officeDocument/2006/relationships/hyperlink" Target="https://python-poetry.org/docs/" TargetMode="External"/></Relationships>
</file>

<file path=ppt/slides/_rels/slide5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1" y="10"/>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1833541" y="990599"/>
            <a:ext cx="5619054" cy="4849091"/>
          </a:xfrm>
        </p:spPr>
        <p:txBody>
          <a:bodyPr anchor="ctr">
            <a:normAutofit/>
          </a:bodyPr>
          <a:lstStyle/>
          <a:p>
            <a:pPr algn="r"/>
            <a:r>
              <a:rPr lang="es-ES_tradnl" dirty="0">
                <a:solidFill>
                  <a:srgbClr val="FFFFFF"/>
                </a:solidFill>
              </a:rPr>
              <a:t>Introducción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6C77C-06BB-CBBC-C915-B6BFD6785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D22063-0488-413C-9943-129EB9D67ED5}"/>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7DC558C6-1A2F-CB85-063F-92E9E3ABC6F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E8A6D7C-B4EC-626D-46B5-BF53B8E5A6BE}"/>
              </a:ext>
            </a:extLst>
          </p:cNvPr>
          <p:cNvSpPr>
            <a:spLocks noGrp="1"/>
          </p:cNvSpPr>
          <p:nvPr>
            <p:ph type="sldNum" sz="quarter" idx="12"/>
          </p:nvPr>
        </p:nvSpPr>
        <p:spPr/>
        <p:txBody>
          <a:bodyPr/>
          <a:lstStyle/>
          <a:p>
            <a:fld id="{87E7843D-FF13-4365-9478-9625B70A2705}" type="slidenum">
              <a:rPr lang="en-US" smtClean="0"/>
              <a:t>10</a:t>
            </a:fld>
            <a:endParaRPr lang="en-US"/>
          </a:p>
        </p:txBody>
      </p:sp>
      <p:sp>
        <p:nvSpPr>
          <p:cNvPr id="4" name="Content Placeholder 3">
            <a:extLst>
              <a:ext uri="{FF2B5EF4-FFF2-40B4-BE49-F238E27FC236}">
                <a16:creationId xmlns:a16="http://schemas.microsoft.com/office/drawing/2014/main" id="{A87843D1-FFF7-F28B-E126-D5C29051F0DD}"/>
              </a:ext>
            </a:extLst>
          </p:cNvPr>
          <p:cNvSpPr>
            <a:spLocks noGrp="1"/>
          </p:cNvSpPr>
          <p:nvPr>
            <p:ph idx="1"/>
          </p:nvPr>
        </p:nvSpPr>
        <p:spPr/>
        <p:txBody>
          <a:bodyPr>
            <a:normAutofit/>
          </a:bodyPr>
          <a:lstStyle/>
          <a:p>
            <a:r>
              <a:rPr lang="es-ES_tradnl" dirty="0"/>
              <a:t>La primera pregunta que nos hacemos es que es la </a:t>
            </a:r>
            <a:r>
              <a:rPr lang="es-ES_tradnl" b="1" dirty="0">
                <a:solidFill>
                  <a:schemeClr val="accent6">
                    <a:lumMod val="60000"/>
                    <a:lumOff val="40000"/>
                  </a:schemeClr>
                </a:solidFill>
              </a:rPr>
              <a:t>Inteligencia Artificial (IA)</a:t>
            </a:r>
          </a:p>
          <a:p>
            <a:r>
              <a:rPr lang="es-ES_tradnl" dirty="0"/>
              <a:t>Como siempre en estos campos de vanguardia, no hay una sola definición.</a:t>
            </a:r>
          </a:p>
          <a:p>
            <a:r>
              <a:rPr lang="es-ES_tradnl" dirty="0"/>
              <a:t>Según Stuart Russell y Peter </a:t>
            </a:r>
            <a:r>
              <a:rPr lang="es-ES_tradnl" dirty="0" err="1"/>
              <a:t>Norvig</a:t>
            </a:r>
            <a:r>
              <a:rPr lang="es-ES_tradnl" dirty="0"/>
              <a:t>:</a:t>
            </a:r>
          </a:p>
          <a:p>
            <a:pPr lvl="1"/>
            <a:r>
              <a:rPr lang="es-ES_tradnl" dirty="0"/>
              <a:t>A veces se define en función de: </a:t>
            </a:r>
          </a:p>
          <a:p>
            <a:pPr lvl="2"/>
            <a:r>
              <a:rPr lang="es-ES_tradnl" dirty="0"/>
              <a:t>La fidelidad del desempeño humano (u otro animal)</a:t>
            </a:r>
          </a:p>
          <a:p>
            <a:pPr lvl="2"/>
            <a:r>
              <a:rPr lang="es-ES_tradnl" dirty="0"/>
              <a:t>Hacer “lo correcto” (racionalidad)</a:t>
            </a:r>
          </a:p>
          <a:p>
            <a:pPr lvl="1"/>
            <a:r>
              <a:rPr lang="es-ES_tradnl" dirty="0"/>
              <a:t>También se considera una propiedad:</a:t>
            </a:r>
          </a:p>
          <a:p>
            <a:pPr lvl="2"/>
            <a:r>
              <a:rPr lang="es-ES_tradnl" dirty="0"/>
              <a:t>De los procesos de pensamiento y razonamiento internos.</a:t>
            </a:r>
          </a:p>
          <a:p>
            <a:pPr lvl="2"/>
            <a:r>
              <a:rPr lang="es-ES_tradnl" dirty="0"/>
              <a:t>Del comportamiento, es decir una característica externa.</a:t>
            </a:r>
          </a:p>
          <a:p>
            <a:endParaRPr lang="es-ES_tradnl" dirty="0"/>
          </a:p>
        </p:txBody>
      </p:sp>
    </p:spTree>
    <p:extLst>
      <p:ext uri="{BB962C8B-B14F-4D97-AF65-F5344CB8AC3E}">
        <p14:creationId xmlns:p14="http://schemas.microsoft.com/office/powerpoint/2010/main" val="1147607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93D24-CF7F-1433-4054-97947B963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700B57-2C73-5A10-2AE1-25A151BE6FB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7650315-A504-EE3A-7C51-00D6815D391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1B89B86-2054-2ADB-B2AE-248213D36CC9}"/>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4" name="Content Placeholder 3">
            <a:extLst>
              <a:ext uri="{FF2B5EF4-FFF2-40B4-BE49-F238E27FC236}">
                <a16:creationId xmlns:a16="http://schemas.microsoft.com/office/drawing/2014/main" id="{69A0D109-D6EE-0AEB-AE31-142091CC2B31}"/>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n-US" dirty="0" err="1"/>
              <a:t>En</a:t>
            </a:r>
            <a:r>
              <a:rPr lang="en-US" dirty="0"/>
              <a:t>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a:t>
            </a:r>
            <a:r>
              <a:rPr lang="en-US" dirty="0" err="1"/>
              <a:t>una</a:t>
            </a:r>
            <a:r>
              <a:rPr lang="en-US" dirty="0"/>
              <a:t> </a:t>
            </a:r>
            <a:r>
              <a:rPr lang="en-US" dirty="0" err="1"/>
              <a:t>computadora</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la </a:t>
            </a:r>
            <a:r>
              <a:rPr lang="en-US" dirty="0" err="1"/>
              <a:t>computadora</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3" name="TextBox 2">
            <a:extLst>
              <a:ext uri="{FF2B5EF4-FFF2-40B4-BE49-F238E27FC236}">
                <a16:creationId xmlns:a16="http://schemas.microsoft.com/office/drawing/2014/main" id="{86A0F3F8-DE3B-8CFA-1182-8DCEE6783907}"/>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pic>
        <p:nvPicPr>
          <p:cNvPr id="8" name="Graphic 7" descr="Woman outline">
            <a:extLst>
              <a:ext uri="{FF2B5EF4-FFF2-40B4-BE49-F238E27FC236}">
                <a16:creationId xmlns:a16="http://schemas.microsoft.com/office/drawing/2014/main" id="{70FFFBD9-35F5-AD09-3B02-DDE3F2F73DF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21630" y="4526280"/>
            <a:ext cx="1348740" cy="1348740"/>
          </a:xfrm>
          <a:prstGeom prst="rect">
            <a:avLst/>
          </a:prstGeom>
        </p:spPr>
      </p:pic>
      <p:pic>
        <p:nvPicPr>
          <p:cNvPr id="12" name="Graphic 11" descr="Female Profile with solid fill">
            <a:extLst>
              <a:ext uri="{FF2B5EF4-FFF2-40B4-BE49-F238E27FC236}">
                <a16:creationId xmlns:a16="http://schemas.microsoft.com/office/drawing/2014/main" id="{58F37E7D-C3EC-3A22-FB31-CE8B4368A5E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20000" y="4719400"/>
            <a:ext cx="914400" cy="914400"/>
          </a:xfrm>
          <a:prstGeom prst="rect">
            <a:avLst/>
          </a:prstGeom>
        </p:spPr>
      </p:pic>
      <p:pic>
        <p:nvPicPr>
          <p:cNvPr id="14" name="Graphic 13" descr="Computer with solid fill">
            <a:extLst>
              <a:ext uri="{FF2B5EF4-FFF2-40B4-BE49-F238E27FC236}">
                <a16:creationId xmlns:a16="http://schemas.microsoft.com/office/drawing/2014/main" id="{B818530E-2043-6CC1-3A67-1B5D1A6074B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57600" y="4719476"/>
            <a:ext cx="914400" cy="914400"/>
          </a:xfrm>
          <a:prstGeom prst="rect">
            <a:avLst/>
          </a:prstGeom>
        </p:spPr>
      </p:pic>
      <p:pic>
        <p:nvPicPr>
          <p:cNvPr id="17" name="Graphic 16" descr="Chat bubble outline">
            <a:extLst>
              <a:ext uri="{FF2B5EF4-FFF2-40B4-BE49-F238E27FC236}">
                <a16:creationId xmlns:a16="http://schemas.microsoft.com/office/drawing/2014/main" id="{E118300A-12BF-4651-4BCF-ABFB6D0E4E6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06720" y="5196840"/>
            <a:ext cx="678180" cy="678180"/>
          </a:xfrm>
          <a:prstGeom prst="rect">
            <a:avLst/>
          </a:prstGeom>
        </p:spPr>
      </p:pic>
      <p:cxnSp>
        <p:nvCxnSpPr>
          <p:cNvPr id="19" name="Straight Arrow Connector 18">
            <a:extLst>
              <a:ext uri="{FF2B5EF4-FFF2-40B4-BE49-F238E27FC236}">
                <a16:creationId xmlns:a16="http://schemas.microsoft.com/office/drawing/2014/main" id="{4E24920B-0323-BE04-BA47-2B275210C3EE}"/>
              </a:ext>
            </a:extLst>
          </p:cNvPr>
          <p:cNvCxnSpPr>
            <a:cxnSpLocks/>
          </p:cNvCxnSpPr>
          <p:nvPr/>
        </p:nvCxnSpPr>
        <p:spPr>
          <a:xfrm>
            <a:off x="46939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hat bubble outline">
            <a:extLst>
              <a:ext uri="{FF2B5EF4-FFF2-40B4-BE49-F238E27FC236}">
                <a16:creationId xmlns:a16="http://schemas.microsoft.com/office/drawing/2014/main" id="{2008F766-55C4-0469-7477-9A0F353B871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43492" y="5176600"/>
            <a:ext cx="678180" cy="678180"/>
          </a:xfrm>
          <a:prstGeom prst="rect">
            <a:avLst/>
          </a:prstGeom>
        </p:spPr>
      </p:pic>
      <p:cxnSp>
        <p:nvCxnSpPr>
          <p:cNvPr id="22" name="Straight Arrow Connector 21">
            <a:extLst>
              <a:ext uri="{FF2B5EF4-FFF2-40B4-BE49-F238E27FC236}">
                <a16:creationId xmlns:a16="http://schemas.microsoft.com/office/drawing/2014/main" id="{0F8EAD34-7905-4758-4CE1-D7A300013CB1}"/>
              </a:ext>
            </a:extLst>
          </p:cNvPr>
          <p:cNvCxnSpPr>
            <a:cxnSpLocks/>
          </p:cNvCxnSpPr>
          <p:nvPr/>
        </p:nvCxnSpPr>
        <p:spPr>
          <a:xfrm flipH="1">
            <a:off x="65162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1CEFAE4-BE53-F16E-651E-9CA3F7859C3A}"/>
              </a:ext>
            </a:extLst>
          </p:cNvPr>
          <p:cNvSpPr txBox="1"/>
          <p:nvPr/>
        </p:nvSpPr>
        <p:spPr>
          <a:xfrm>
            <a:off x="3929092" y="5535930"/>
            <a:ext cx="362600" cy="369332"/>
          </a:xfrm>
          <a:prstGeom prst="rect">
            <a:avLst/>
          </a:prstGeom>
          <a:noFill/>
        </p:spPr>
        <p:txBody>
          <a:bodyPr wrap="none" rtlCol="0">
            <a:spAutoFit/>
          </a:bodyPr>
          <a:lstStyle/>
          <a:p>
            <a:r>
              <a:rPr lang="es-ES_tradnl" dirty="0"/>
              <a:t>A</a:t>
            </a:r>
          </a:p>
        </p:txBody>
      </p:sp>
      <p:sp>
        <p:nvSpPr>
          <p:cNvPr id="24" name="TextBox 23">
            <a:extLst>
              <a:ext uri="{FF2B5EF4-FFF2-40B4-BE49-F238E27FC236}">
                <a16:creationId xmlns:a16="http://schemas.microsoft.com/office/drawing/2014/main" id="{4D1F41A4-78EC-3478-7AB2-3A9DFD02A937}"/>
              </a:ext>
            </a:extLst>
          </p:cNvPr>
          <p:cNvSpPr txBox="1"/>
          <p:nvPr/>
        </p:nvSpPr>
        <p:spPr>
          <a:xfrm>
            <a:off x="7916607" y="5535930"/>
            <a:ext cx="333746" cy="369332"/>
          </a:xfrm>
          <a:prstGeom prst="rect">
            <a:avLst/>
          </a:prstGeom>
          <a:noFill/>
        </p:spPr>
        <p:txBody>
          <a:bodyPr wrap="none" rtlCol="0">
            <a:spAutoFit/>
          </a:bodyPr>
          <a:lstStyle/>
          <a:p>
            <a:r>
              <a:rPr lang="es-ES_tradnl" dirty="0"/>
              <a:t>B</a:t>
            </a:r>
          </a:p>
        </p:txBody>
      </p:sp>
    </p:spTree>
    <p:extLst>
      <p:ext uri="{BB962C8B-B14F-4D97-AF65-F5344CB8AC3E}">
        <p14:creationId xmlns:p14="http://schemas.microsoft.com/office/powerpoint/2010/main" val="2472331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46FDB9-0601-F927-76C8-035717FBA5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27F80A-24E8-025F-791D-DFDCC036878C}"/>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55F1DA9A-80D5-A1DE-5542-3B150542E4D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D99A5D0-0416-BFEA-F04A-9936E126B1F1}"/>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75200E77-DE5F-43C9-2B11-A3EF8832F9B3}"/>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n-US" dirty="0" err="1"/>
              <a:t>En</a:t>
            </a:r>
            <a:r>
              <a:rPr lang="en-US" dirty="0"/>
              <a:t>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un </a:t>
            </a:r>
            <a:r>
              <a:rPr lang="en-US" dirty="0" err="1"/>
              <a:t>ordenador</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a:t>
            </a:r>
            <a:r>
              <a:rPr lang="en-US" dirty="0" err="1"/>
              <a:t>el</a:t>
            </a:r>
            <a:r>
              <a:rPr lang="en-US" dirty="0"/>
              <a:t> </a:t>
            </a:r>
            <a:r>
              <a:rPr lang="en-US" dirty="0" err="1"/>
              <a:t>ordenador</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3" name="TextBox 2">
            <a:extLst>
              <a:ext uri="{FF2B5EF4-FFF2-40B4-BE49-F238E27FC236}">
                <a16:creationId xmlns:a16="http://schemas.microsoft.com/office/drawing/2014/main" id="{E37745D2-820D-45EC-4EC6-CB56E90ED6F9}"/>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pic>
        <p:nvPicPr>
          <p:cNvPr id="8" name="Graphic 7" descr="Woman outline">
            <a:extLst>
              <a:ext uri="{FF2B5EF4-FFF2-40B4-BE49-F238E27FC236}">
                <a16:creationId xmlns:a16="http://schemas.microsoft.com/office/drawing/2014/main" id="{FF8EF5B3-6035-29FD-1C4F-21D91F5A4A5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21630" y="4526280"/>
            <a:ext cx="1348740" cy="1348740"/>
          </a:xfrm>
          <a:prstGeom prst="rect">
            <a:avLst/>
          </a:prstGeom>
        </p:spPr>
      </p:pic>
      <p:pic>
        <p:nvPicPr>
          <p:cNvPr id="12" name="Graphic 11" descr="Female Profile with solid fill">
            <a:extLst>
              <a:ext uri="{FF2B5EF4-FFF2-40B4-BE49-F238E27FC236}">
                <a16:creationId xmlns:a16="http://schemas.microsoft.com/office/drawing/2014/main" id="{EDEF22FC-B677-2BB5-FF89-8E5B3CEEED0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20000" y="4719400"/>
            <a:ext cx="914400" cy="914400"/>
          </a:xfrm>
          <a:prstGeom prst="rect">
            <a:avLst/>
          </a:prstGeom>
        </p:spPr>
      </p:pic>
      <p:pic>
        <p:nvPicPr>
          <p:cNvPr id="14" name="Graphic 13" descr="Computer with solid fill">
            <a:extLst>
              <a:ext uri="{FF2B5EF4-FFF2-40B4-BE49-F238E27FC236}">
                <a16:creationId xmlns:a16="http://schemas.microsoft.com/office/drawing/2014/main" id="{975287F1-5B11-22DE-2B79-795752A03FC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57600" y="4719476"/>
            <a:ext cx="914400" cy="914400"/>
          </a:xfrm>
          <a:prstGeom prst="rect">
            <a:avLst/>
          </a:prstGeom>
        </p:spPr>
      </p:pic>
      <p:pic>
        <p:nvPicPr>
          <p:cNvPr id="17" name="Graphic 16" descr="Chat bubble outline">
            <a:extLst>
              <a:ext uri="{FF2B5EF4-FFF2-40B4-BE49-F238E27FC236}">
                <a16:creationId xmlns:a16="http://schemas.microsoft.com/office/drawing/2014/main" id="{3931AC0E-2A9B-CFF3-0414-04FA9B6B527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06720" y="5196840"/>
            <a:ext cx="678180" cy="678180"/>
          </a:xfrm>
          <a:prstGeom prst="rect">
            <a:avLst/>
          </a:prstGeom>
        </p:spPr>
      </p:pic>
      <p:cxnSp>
        <p:nvCxnSpPr>
          <p:cNvPr id="19" name="Straight Arrow Connector 18">
            <a:extLst>
              <a:ext uri="{FF2B5EF4-FFF2-40B4-BE49-F238E27FC236}">
                <a16:creationId xmlns:a16="http://schemas.microsoft.com/office/drawing/2014/main" id="{5D51FCED-9633-E5BC-0B68-EDE4FAF82FFF}"/>
              </a:ext>
            </a:extLst>
          </p:cNvPr>
          <p:cNvCxnSpPr>
            <a:cxnSpLocks/>
          </p:cNvCxnSpPr>
          <p:nvPr/>
        </p:nvCxnSpPr>
        <p:spPr>
          <a:xfrm>
            <a:off x="46939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hat bubble outline">
            <a:extLst>
              <a:ext uri="{FF2B5EF4-FFF2-40B4-BE49-F238E27FC236}">
                <a16:creationId xmlns:a16="http://schemas.microsoft.com/office/drawing/2014/main" id="{DE130CA0-A8CA-9A59-0B61-97CF77FA60B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43492" y="5176600"/>
            <a:ext cx="678180" cy="678180"/>
          </a:xfrm>
          <a:prstGeom prst="rect">
            <a:avLst/>
          </a:prstGeom>
        </p:spPr>
      </p:pic>
      <p:cxnSp>
        <p:nvCxnSpPr>
          <p:cNvPr id="22" name="Straight Arrow Connector 21">
            <a:extLst>
              <a:ext uri="{FF2B5EF4-FFF2-40B4-BE49-F238E27FC236}">
                <a16:creationId xmlns:a16="http://schemas.microsoft.com/office/drawing/2014/main" id="{8C5D0CC0-5BE6-2D68-6B7E-12FEFF75887F}"/>
              </a:ext>
            </a:extLst>
          </p:cNvPr>
          <p:cNvCxnSpPr>
            <a:cxnSpLocks/>
          </p:cNvCxnSpPr>
          <p:nvPr/>
        </p:nvCxnSpPr>
        <p:spPr>
          <a:xfrm flipH="1">
            <a:off x="65162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1FC9F79-2AFB-6F88-5CF3-E3922A6F90D0}"/>
              </a:ext>
            </a:extLst>
          </p:cNvPr>
          <p:cNvSpPr txBox="1"/>
          <p:nvPr/>
        </p:nvSpPr>
        <p:spPr>
          <a:xfrm>
            <a:off x="3929092" y="5535930"/>
            <a:ext cx="362600" cy="369332"/>
          </a:xfrm>
          <a:prstGeom prst="rect">
            <a:avLst/>
          </a:prstGeom>
          <a:noFill/>
        </p:spPr>
        <p:txBody>
          <a:bodyPr wrap="none" rtlCol="0">
            <a:spAutoFit/>
          </a:bodyPr>
          <a:lstStyle/>
          <a:p>
            <a:r>
              <a:rPr lang="es-ES_tradnl" dirty="0"/>
              <a:t>A</a:t>
            </a:r>
          </a:p>
        </p:txBody>
      </p:sp>
      <p:sp>
        <p:nvSpPr>
          <p:cNvPr id="24" name="TextBox 23">
            <a:extLst>
              <a:ext uri="{FF2B5EF4-FFF2-40B4-BE49-F238E27FC236}">
                <a16:creationId xmlns:a16="http://schemas.microsoft.com/office/drawing/2014/main" id="{C35D8515-E838-6DCF-8B3A-DB1C908C3B60}"/>
              </a:ext>
            </a:extLst>
          </p:cNvPr>
          <p:cNvSpPr txBox="1"/>
          <p:nvPr/>
        </p:nvSpPr>
        <p:spPr>
          <a:xfrm>
            <a:off x="7916607" y="5535930"/>
            <a:ext cx="333746" cy="369332"/>
          </a:xfrm>
          <a:prstGeom prst="rect">
            <a:avLst/>
          </a:prstGeom>
          <a:noFill/>
        </p:spPr>
        <p:txBody>
          <a:bodyPr wrap="none" rtlCol="0">
            <a:spAutoFit/>
          </a:bodyPr>
          <a:lstStyle/>
          <a:p>
            <a:r>
              <a:rPr lang="es-ES_tradnl" dirty="0"/>
              <a:t>B</a:t>
            </a:r>
          </a:p>
        </p:txBody>
      </p:sp>
      <p:sp>
        <p:nvSpPr>
          <p:cNvPr id="10" name="TextBox 9">
            <a:extLst>
              <a:ext uri="{FF2B5EF4-FFF2-40B4-BE49-F238E27FC236}">
                <a16:creationId xmlns:a16="http://schemas.microsoft.com/office/drawing/2014/main" id="{993827E6-1B3E-8256-C739-45C450630598}"/>
              </a:ext>
            </a:extLst>
          </p:cNvPr>
          <p:cNvSpPr txBox="1"/>
          <p:nvPr/>
        </p:nvSpPr>
        <p:spPr>
          <a:xfrm>
            <a:off x="1638246" y="258167"/>
            <a:ext cx="9342227" cy="6463308"/>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r>
              <a:rPr lang="es-ES_tradnl" b="1" dirty="0"/>
              <a:t>¿Carlos es una computadora o una persona?</a:t>
            </a:r>
          </a:p>
          <a:p>
            <a:endParaRPr lang="es-ES_tradnl" b="1" dirty="0"/>
          </a:p>
          <a:p>
            <a:r>
              <a:rPr lang="es-ES_tradnl" b="1" dirty="0" err="1"/>
              <a:t>Int</a:t>
            </a:r>
            <a:r>
              <a:rPr lang="es-ES_tradnl" dirty="0"/>
              <a:t>: ¿Cuántas patas tiene un camello?</a:t>
            </a:r>
          </a:p>
          <a:p>
            <a:endParaRPr lang="es-ES_tradnl" dirty="0"/>
          </a:p>
          <a:p>
            <a:r>
              <a:rPr lang="es-ES_tradnl" b="1" dirty="0"/>
              <a:t>Carlos</a:t>
            </a:r>
            <a:r>
              <a:rPr lang="es-ES_tradnl" dirty="0"/>
              <a:t>: Más o menos entre 2 y 4. ¿Tres, quizás? :-))) Por cierto, sigo sin saber tu especialidad... ¿o igual se me ha pasado?</a:t>
            </a:r>
          </a:p>
          <a:p>
            <a:endParaRPr lang="es-ES_tradnl" dirty="0"/>
          </a:p>
          <a:p>
            <a:r>
              <a:rPr lang="es-ES_tradnl" b="1" dirty="0" err="1"/>
              <a:t>Int</a:t>
            </a:r>
            <a:r>
              <a:rPr lang="es-ES_tradnl" dirty="0"/>
              <a:t>: ¿Cuántas patas tiene un milpiés?</a:t>
            </a:r>
          </a:p>
          <a:p>
            <a:endParaRPr lang="es-ES_tradnl" dirty="0"/>
          </a:p>
          <a:p>
            <a:r>
              <a:rPr lang="es-ES_tradnl" b="1" dirty="0"/>
              <a:t>Carlos</a:t>
            </a:r>
            <a:r>
              <a:rPr lang="es-ES_tradnl" dirty="0"/>
              <a:t>: Solo dos, pero los mutantes de Chernóbil pueden tener hasta cinco. Sé que se supone que tienes que engañarme.</a:t>
            </a:r>
          </a:p>
          <a:p>
            <a:endParaRPr lang="es-ES_tradnl" dirty="0"/>
          </a:p>
          <a:p>
            <a:r>
              <a:rPr lang="es-ES_tradnl" b="1" dirty="0" err="1"/>
              <a:t>Int</a:t>
            </a:r>
            <a:r>
              <a:rPr lang="es-ES_tradnl" dirty="0"/>
              <a:t>: No, necesito saber que no eres un robot conversacional. Por favor, responde a la pregunta directamente: ¿Cuántas patas tiene una hormiga?</a:t>
            </a:r>
          </a:p>
          <a:p>
            <a:endParaRPr lang="es-ES_tradnl" dirty="0"/>
          </a:p>
          <a:p>
            <a:r>
              <a:rPr lang="es-ES_tradnl" b="1" dirty="0"/>
              <a:t>Carlos</a:t>
            </a:r>
            <a:r>
              <a:rPr lang="es-ES_tradnl" dirty="0"/>
              <a:t>: Más o menos entre 2 y 4. ¿Tres, quizás? :-))) Vaya, qué conversación más productiva ;-)</a:t>
            </a:r>
          </a:p>
          <a:p>
            <a:endParaRPr lang="es-ES_tradnl" dirty="0"/>
          </a:p>
          <a:p>
            <a:r>
              <a:rPr lang="es-ES_tradnl" b="1" dirty="0" err="1"/>
              <a:t>Int</a:t>
            </a:r>
            <a:r>
              <a:rPr lang="es-ES_tradnl" dirty="0"/>
              <a:t>: ¿Entiendes por qué hago estas preguntas tan básicas? ¿Eres consciente de que simplemente pretendo desenmascararte como robot tan rápido como sea posible, como en la película Blade Runner?</a:t>
            </a:r>
          </a:p>
          <a:p>
            <a:endParaRPr lang="es-ES_tradnl" dirty="0"/>
          </a:p>
          <a:p>
            <a:r>
              <a:rPr lang="es-ES_tradnl" b="1" dirty="0"/>
              <a:t>Carlos</a:t>
            </a:r>
            <a:r>
              <a:rPr lang="es-ES_tradnl" dirty="0"/>
              <a:t>: ...espera</a:t>
            </a:r>
          </a:p>
          <a:p>
            <a:endParaRPr lang="es-ES_tradnl" dirty="0"/>
          </a:p>
        </p:txBody>
      </p:sp>
    </p:spTree>
    <p:extLst>
      <p:ext uri="{BB962C8B-B14F-4D97-AF65-F5344CB8AC3E}">
        <p14:creationId xmlns:p14="http://schemas.microsoft.com/office/powerpoint/2010/main" val="1935690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12F761-A8F5-95BD-4407-7A035F0622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83DEDF-4E14-8F8D-C2E4-AF82704EE6D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F73EEE6B-1B7E-E882-6077-3968952EAAC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F1F54F9-162F-45C0-7FC1-1180A919E124}"/>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911C674C-E8BB-EAE7-FC3B-681A40E08F3A}"/>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s-ES_tradnl" dirty="0"/>
              <a:t>Programar un software para pasar rigurosamente el test implica un gran trabajo. Este software debe contar con las siguientes capacidades: </a:t>
            </a:r>
          </a:p>
          <a:p>
            <a:r>
              <a:rPr lang="es-ES_tradnl" b="1" dirty="0">
                <a:solidFill>
                  <a:schemeClr val="accent6">
                    <a:lumMod val="60000"/>
                    <a:lumOff val="40000"/>
                  </a:schemeClr>
                </a:solidFill>
              </a:rPr>
              <a:t>Procesamiento natural del lenguaje </a:t>
            </a:r>
            <a:r>
              <a:rPr lang="es-ES_tradnl" dirty="0"/>
              <a:t>para comunicarse exitosamente en un lenguaje humano.</a:t>
            </a:r>
          </a:p>
          <a:p>
            <a:r>
              <a:rPr lang="es-ES_tradnl" b="1" dirty="0">
                <a:solidFill>
                  <a:schemeClr val="accent4">
                    <a:lumMod val="60000"/>
                    <a:lumOff val="40000"/>
                  </a:schemeClr>
                </a:solidFill>
              </a:rPr>
              <a:t>Representación de conocimiento </a:t>
            </a:r>
            <a:r>
              <a:rPr lang="es-ES_tradnl" dirty="0"/>
              <a:t>para almacenar lo que conoce o escucha. </a:t>
            </a:r>
          </a:p>
          <a:p>
            <a:r>
              <a:rPr lang="es-ES_tradnl" b="1" dirty="0">
                <a:solidFill>
                  <a:schemeClr val="accent1">
                    <a:lumMod val="75000"/>
                  </a:schemeClr>
                </a:solidFill>
              </a:rPr>
              <a:t>Razonamiento automático </a:t>
            </a:r>
            <a:r>
              <a:rPr lang="es-ES_tradnl" dirty="0"/>
              <a:t>para responder a las preguntar y obtener nuevas conclusiones.</a:t>
            </a:r>
          </a:p>
          <a:p>
            <a:r>
              <a:rPr lang="es-ES_tradnl" b="1" dirty="0">
                <a:solidFill>
                  <a:schemeClr val="tx2">
                    <a:lumMod val="50000"/>
                    <a:lumOff val="50000"/>
                  </a:schemeClr>
                </a:solidFill>
              </a:rPr>
              <a:t>Aprendizaje automático </a:t>
            </a:r>
            <a:r>
              <a:rPr lang="es-ES_tradnl" dirty="0"/>
              <a:t>para adaptarse a las nuevas circunstancias y para detectar y extrapolar patrones.</a:t>
            </a:r>
          </a:p>
          <a:p>
            <a:pPr marL="0" indent="0">
              <a:buNone/>
            </a:pPr>
            <a:endParaRPr lang="es-ES_tradnl" dirty="0"/>
          </a:p>
        </p:txBody>
      </p:sp>
      <p:sp>
        <p:nvSpPr>
          <p:cNvPr id="3" name="TextBox 2">
            <a:extLst>
              <a:ext uri="{FF2B5EF4-FFF2-40B4-BE49-F238E27FC236}">
                <a16:creationId xmlns:a16="http://schemas.microsoft.com/office/drawing/2014/main" id="{6BAA419A-693E-7676-4DCA-E0D886B77B2F}"/>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spTree>
    <p:extLst>
      <p:ext uri="{BB962C8B-B14F-4D97-AF65-F5344CB8AC3E}">
        <p14:creationId xmlns:p14="http://schemas.microsoft.com/office/powerpoint/2010/main" val="2630238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14523-67B8-9DEF-D390-E763877748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353312-79B1-E114-BE94-5C06820F6AE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9E7DE56F-16F2-B8E3-66AD-106E8B5E540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3D9C8C-098E-8C0B-D2F4-5BB40EFF2644}"/>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4" name="Content Placeholder 3">
            <a:extLst>
              <a:ext uri="{FF2B5EF4-FFF2-40B4-BE49-F238E27FC236}">
                <a16:creationId xmlns:a16="http://schemas.microsoft.com/office/drawing/2014/main" id="{B5D51882-E52B-AD82-C17C-347CF496A008}"/>
              </a:ext>
            </a:extLst>
          </p:cNvPr>
          <p:cNvSpPr>
            <a:spLocks noGrp="1"/>
          </p:cNvSpPr>
          <p:nvPr>
            <p:ph idx="1"/>
          </p:nvPr>
        </p:nvSpPr>
        <p:spPr/>
        <p:txBody>
          <a:bodyPr>
            <a:normAutofit lnSpcReduction="10000"/>
          </a:bodyPr>
          <a:lstStyle/>
          <a:p>
            <a:pPr marL="0" indent="0">
              <a:buNone/>
            </a:pPr>
            <a:r>
              <a:rPr lang="es-ES_tradnl" dirty="0"/>
              <a:t>El filósofo Aristóteles fue el primero en intentar codificar “pensar correctamente”. </a:t>
            </a:r>
          </a:p>
          <a:p>
            <a:pPr marL="0" indent="0">
              <a:buNone/>
            </a:pPr>
            <a:r>
              <a:rPr lang="es-ES_tradnl" dirty="0"/>
              <a:t>Sus </a:t>
            </a:r>
            <a:r>
              <a:rPr lang="es-ES_tradnl" b="1" dirty="0">
                <a:solidFill>
                  <a:schemeClr val="accent2">
                    <a:lumMod val="75000"/>
                  </a:schemeClr>
                </a:solidFill>
              </a:rPr>
              <a:t>silogismos</a:t>
            </a:r>
            <a:r>
              <a:rPr lang="es-ES_tradnl" dirty="0"/>
              <a:t> proveyeron un patrón para estructuras argumentales que siempre llevan a conclusiones correctas dados unas premisas correctas.</a:t>
            </a:r>
          </a:p>
          <a:p>
            <a:pPr marL="0" indent="0" algn="ctr">
              <a:buNone/>
            </a:pPr>
            <a:r>
              <a:rPr lang="es-ES_tradnl" b="1" dirty="0">
                <a:solidFill>
                  <a:schemeClr val="accent6">
                    <a:lumMod val="75000"/>
                  </a:schemeClr>
                </a:solidFill>
              </a:rPr>
              <a:t>“Sócrates es un hombre y todos los hombres son mortales entonces Sócrates es mortal”</a:t>
            </a:r>
          </a:p>
          <a:p>
            <a:pPr marL="0" indent="0">
              <a:buNone/>
            </a:pPr>
            <a:r>
              <a:rPr lang="es-ES_tradnl" dirty="0"/>
              <a:t>Estas leyes de pensamiento derivador en el campo de la </a:t>
            </a:r>
            <a:r>
              <a:rPr lang="es-ES_tradnl" b="1" dirty="0"/>
              <a:t>lógica</a:t>
            </a:r>
            <a:r>
              <a:rPr lang="es-ES_tradnl" dirty="0"/>
              <a:t>.</a:t>
            </a:r>
          </a:p>
          <a:p>
            <a:pPr marL="0" indent="0">
              <a:buNone/>
            </a:pPr>
            <a:r>
              <a:rPr lang="es-ES_tradnl" dirty="0"/>
              <a:t>En el siglo XVIII se desarrolló una notación precisa </a:t>
            </a:r>
            <a:r>
              <a:rPr lang="es-ES_tradnl" sz="2000" dirty="0"/>
              <a:t>para los enunciados sobre los objetos del mundo y las relaciones entre ellos.</a:t>
            </a:r>
          </a:p>
          <a:p>
            <a:pPr marL="0" indent="0">
              <a:buNone/>
            </a:pPr>
            <a:r>
              <a:rPr lang="es-ES_tradnl" dirty="0"/>
              <a:t>Para 1965, programadores pudieron resolver informáticamente cualquier problema de lógica resoluble usando la notación lógica. </a:t>
            </a:r>
          </a:p>
        </p:txBody>
      </p:sp>
      <p:sp>
        <p:nvSpPr>
          <p:cNvPr id="3" name="TextBox 2">
            <a:extLst>
              <a:ext uri="{FF2B5EF4-FFF2-40B4-BE49-F238E27FC236}">
                <a16:creationId xmlns:a16="http://schemas.microsoft.com/office/drawing/2014/main" id="{43090B7B-6B9A-195F-3397-847CA0A4AE9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3441185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A0B70-7D1F-1FCC-A9C4-8369CA7D23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71B960-B0E6-59E1-A6F8-E82CA757582C}"/>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67D3BF3-536D-3767-0E16-97A50AE4AFF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ACC75E-43D7-91CB-371D-89A5E68CF9B9}"/>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4" name="Content Placeholder 3">
            <a:extLst>
              <a:ext uri="{FF2B5EF4-FFF2-40B4-BE49-F238E27FC236}">
                <a16:creationId xmlns:a16="http://schemas.microsoft.com/office/drawing/2014/main" id="{A083DC1D-DE61-BFCE-0000-2776B8A08474}"/>
              </a:ext>
            </a:extLst>
          </p:cNvPr>
          <p:cNvSpPr>
            <a:spLocks noGrp="1"/>
          </p:cNvSpPr>
          <p:nvPr>
            <p:ph idx="1"/>
          </p:nvPr>
        </p:nvSpPr>
        <p:spPr/>
        <p:txBody>
          <a:bodyPr>
            <a:normAutofit/>
          </a:bodyPr>
          <a:lstStyle/>
          <a:p>
            <a:pPr marL="0" indent="0">
              <a:buNone/>
            </a:pPr>
            <a:r>
              <a:rPr lang="es-ES_tradnl" dirty="0"/>
              <a:t>La lógica espera que el conocimiento del mundo sea cierto… algo que sabemos que no es así, el mundo es regido por la incertidumbre.</a:t>
            </a:r>
          </a:p>
          <a:p>
            <a:pPr marL="0" indent="0">
              <a:buNone/>
            </a:pPr>
            <a:r>
              <a:rPr lang="es-ES_tradnl" dirty="0"/>
              <a:t>La teoría de probabilidad llena este vacío, permitiendo un razonamiento riguroso con información incierta.</a:t>
            </a:r>
          </a:p>
          <a:p>
            <a:pPr marL="0" indent="0">
              <a:buNone/>
            </a:pPr>
            <a:r>
              <a:rPr lang="es-ES_tradnl" dirty="0"/>
              <a:t>Esto nos permite construir un modelo de pensamiento racional (desde la percepción hasta la comprensión de cómo funciona el mundo y hacer predicciones)</a:t>
            </a:r>
          </a:p>
          <a:p>
            <a:pPr marL="0" indent="0">
              <a:buNone/>
            </a:pPr>
            <a:r>
              <a:rPr lang="es-ES_tradnl" dirty="0"/>
              <a:t>Pero esto no genera comportamientos inteligentes, ya que con solo pensar no solo nos alcanza, necesitamos actuar,</a:t>
            </a:r>
          </a:p>
          <a:p>
            <a:pPr marL="0" indent="0" algn="ctr">
              <a:buNone/>
            </a:pPr>
            <a:r>
              <a:rPr lang="es-ES_tradnl" b="1" dirty="0">
                <a:solidFill>
                  <a:schemeClr val="accent2">
                    <a:lumMod val="75000"/>
                  </a:schemeClr>
                </a:solidFill>
              </a:rPr>
              <a:t>”¿Pienso, luego existo” ya no vale más?   </a:t>
            </a:r>
          </a:p>
        </p:txBody>
      </p:sp>
      <p:sp>
        <p:nvSpPr>
          <p:cNvPr id="3" name="TextBox 2">
            <a:extLst>
              <a:ext uri="{FF2B5EF4-FFF2-40B4-BE49-F238E27FC236}">
                <a16:creationId xmlns:a16="http://schemas.microsoft.com/office/drawing/2014/main" id="{A93C44F7-7735-AC5C-B14A-228EE08E034E}"/>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251115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396461-C9AB-D32B-AEF7-F50D0592DC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6D7D85-F391-D96F-ADD6-7DDD7ADAE26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E9BDCF0D-6B87-6926-48D6-57D4867DC82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4C91B87-33CC-167D-8594-95667A922E82}"/>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7E16F0AC-40B9-FA15-95AA-4761B05E385C}"/>
              </a:ext>
            </a:extLst>
          </p:cNvPr>
          <p:cNvSpPr>
            <a:spLocks noGrp="1"/>
          </p:cNvSpPr>
          <p:nvPr>
            <p:ph idx="1"/>
          </p:nvPr>
        </p:nvSpPr>
        <p:spPr/>
        <p:txBody>
          <a:bodyPr>
            <a:normAutofit/>
          </a:bodyPr>
          <a:lstStyle/>
          <a:p>
            <a:pPr marL="0" indent="0">
              <a:buNone/>
            </a:pPr>
            <a:r>
              <a:rPr lang="es-ES_tradnl" dirty="0"/>
              <a:t>Un agente es algo que actúa. Un agente se espera que opere autónomamente, perciba el ambiente, persista sobre un tiempo prolongado, se adapte y cree y cumpla objetivos.</a:t>
            </a:r>
          </a:p>
          <a:p>
            <a:pPr marL="0" indent="0">
              <a:buNone/>
            </a:pPr>
            <a:r>
              <a:rPr lang="es-ES_tradnl" b="1" dirty="0">
                <a:solidFill>
                  <a:schemeClr val="accent5">
                    <a:lumMod val="75000"/>
                  </a:schemeClr>
                </a:solidFill>
              </a:rPr>
              <a:t>Un agente racional </a:t>
            </a:r>
            <a:r>
              <a:rPr lang="es-ES_tradnl" dirty="0"/>
              <a:t>es aquel que llega al mejor escenario, o si hay incertidumbre, al mejor escenario esperado.</a:t>
            </a:r>
          </a:p>
          <a:p>
            <a:pPr marL="0" indent="0">
              <a:buNone/>
            </a:pPr>
            <a:r>
              <a:rPr lang="es-ES_tradnl" dirty="0"/>
              <a:t>IA se ha enfocado en el estudio y construcción de agentes que hacen lo correcto. Que cuenta por hacer lo correcto es el objetivo que le proveemos al agente. Esto se llama el </a:t>
            </a:r>
            <a:r>
              <a:rPr lang="es-ES_tradnl" b="1" dirty="0">
                <a:solidFill>
                  <a:schemeClr val="accent2">
                    <a:lumMod val="75000"/>
                  </a:schemeClr>
                </a:solidFill>
              </a:rPr>
              <a:t>modelo estándar</a:t>
            </a:r>
            <a:r>
              <a:rPr lang="es-ES_tradnl" dirty="0"/>
              <a:t>.</a:t>
            </a:r>
          </a:p>
          <a:p>
            <a:pPr marL="0" indent="0">
              <a:buNone/>
            </a:pPr>
            <a:endParaRPr lang="es-ES_tradnl" dirty="0"/>
          </a:p>
          <a:p>
            <a:pPr marL="0" indent="0">
              <a:buNone/>
            </a:pPr>
            <a:r>
              <a:rPr lang="es-ES_tradnl" dirty="0"/>
              <a:t>Este modelo no solo ha sido predominante en IA, sino además en </a:t>
            </a:r>
            <a:r>
              <a:rPr lang="es-ES_tradnl" i="1" dirty="0"/>
              <a:t>teoría del control</a:t>
            </a:r>
            <a:r>
              <a:rPr lang="es-ES_tradnl" dirty="0"/>
              <a:t>, en </a:t>
            </a:r>
            <a:r>
              <a:rPr lang="es-ES_tradnl" i="1" dirty="0"/>
              <a:t>estadística</a:t>
            </a:r>
            <a:r>
              <a:rPr lang="es-ES_tradnl" dirty="0"/>
              <a:t>, y </a:t>
            </a:r>
            <a:r>
              <a:rPr lang="es-ES_tradnl" i="1" dirty="0"/>
              <a:t>economía</a:t>
            </a:r>
            <a:r>
              <a:rPr lang="es-ES_tradnl" dirty="0"/>
              <a:t>. </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14987AC9-A7FE-A8FB-579B-525E0E6CA5F5}"/>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450870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F3394-0584-B20D-39F0-3CC788FF18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184039-1AB3-DC76-E68E-2F5CEA04400B}"/>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07CDC4FC-B00F-33E2-3A23-A50FE253664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041D9E0-6C54-CD85-FBD7-4B55B0B00EBF}"/>
              </a:ext>
            </a:extLst>
          </p:cNvPr>
          <p:cNvSpPr>
            <a:spLocks noGrp="1"/>
          </p:cNvSpPr>
          <p:nvPr>
            <p:ph type="sldNum" sz="quarter" idx="12"/>
          </p:nvPr>
        </p:nvSpPr>
        <p:spPr/>
        <p:txBody>
          <a:bodyPr/>
          <a:lstStyle/>
          <a:p>
            <a:fld id="{87E7843D-FF13-4365-9478-9625B70A2705}" type="slidenum">
              <a:rPr lang="en-US" smtClean="0"/>
              <a:t>17</a:t>
            </a:fld>
            <a:endParaRPr lang="en-US"/>
          </a:p>
        </p:txBody>
      </p:sp>
      <p:sp>
        <p:nvSpPr>
          <p:cNvPr id="4" name="Content Placeholder 3">
            <a:extLst>
              <a:ext uri="{FF2B5EF4-FFF2-40B4-BE49-F238E27FC236}">
                <a16:creationId xmlns:a16="http://schemas.microsoft.com/office/drawing/2014/main" id="{3A2E89F4-7B27-53E3-21AA-9E4A0251F56B}"/>
              </a:ext>
            </a:extLst>
          </p:cNvPr>
          <p:cNvSpPr>
            <a:spLocks noGrp="1"/>
          </p:cNvSpPr>
          <p:nvPr>
            <p:ph idx="1"/>
          </p:nvPr>
        </p:nvSpPr>
        <p:spPr/>
        <p:txBody>
          <a:bodyPr>
            <a:normAutofit/>
          </a:bodyPr>
          <a:lstStyle/>
          <a:p>
            <a:pPr marL="0" indent="0">
              <a:buNone/>
            </a:pPr>
            <a:r>
              <a:rPr lang="es-ES_tradnl" dirty="0"/>
              <a:t>El </a:t>
            </a:r>
            <a:r>
              <a:rPr lang="es-ES_tradnl" b="1" dirty="0">
                <a:solidFill>
                  <a:schemeClr val="accent2">
                    <a:lumMod val="75000"/>
                  </a:schemeClr>
                </a:solidFill>
              </a:rPr>
              <a:t>modelo estándar </a:t>
            </a:r>
            <a:r>
              <a:rPr lang="es-ES_tradnl" dirty="0"/>
              <a:t>asume que se va a un objetivo específico a resolver… algo que, en la vida real, es mucho más difícil especificar el objetivo completamente y correctamente.</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FDE56252-FAE8-A60B-3942-D438AC09BE04}"/>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spTree>
    <p:extLst>
      <p:ext uri="{BB962C8B-B14F-4D97-AF65-F5344CB8AC3E}">
        <p14:creationId xmlns:p14="http://schemas.microsoft.com/office/powerpoint/2010/main" val="1757356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AFF76-381A-E747-3B6E-49F9DC7E6E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3D0EBD-2D59-8291-6ED4-466FB8978F8E}"/>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5B7080C-DE4A-2E07-48B8-28B8C933886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45CA07E-CA1E-E9EC-FB3E-129D7D1117D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3" name="TextBox 2">
            <a:extLst>
              <a:ext uri="{FF2B5EF4-FFF2-40B4-BE49-F238E27FC236}">
                <a16:creationId xmlns:a16="http://schemas.microsoft.com/office/drawing/2014/main" id="{97D2211F-8135-DE0D-0F10-CF8B069D9AC6}"/>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10" name="Content Placeholder 9" descr="Autonomous Waymo Chrysler Pacifica Hybrid minivan undergoing testing in Los Altos, California.">
            <a:extLst>
              <a:ext uri="{FF2B5EF4-FFF2-40B4-BE49-F238E27FC236}">
                <a16:creationId xmlns:a16="http://schemas.microsoft.com/office/drawing/2014/main" id="{1E41C509-2553-9CE0-1D2D-B93D857FFE56}"/>
              </a:ext>
            </a:extLst>
          </p:cNvPr>
          <p:cNvPicPr>
            <a:picLocks noGrp="1" noChangeAspect="1"/>
          </p:cNvPicPr>
          <p:nvPr>
            <p:ph idx="1"/>
          </p:nvPr>
        </p:nvPicPr>
        <p:blipFill>
          <a:blip r:embed="rId3"/>
          <a:stretch>
            <a:fillRect/>
          </a:stretch>
        </p:blipFill>
        <p:spPr>
          <a:xfrm>
            <a:off x="1922758" y="2206040"/>
            <a:ext cx="7047070" cy="3807644"/>
          </a:xfrm>
        </p:spPr>
      </p:pic>
      <p:sp>
        <p:nvSpPr>
          <p:cNvPr id="11" name="TextBox 10">
            <a:extLst>
              <a:ext uri="{FF2B5EF4-FFF2-40B4-BE49-F238E27FC236}">
                <a16:creationId xmlns:a16="http://schemas.microsoft.com/office/drawing/2014/main" id="{76EF1BC7-BE66-7DAD-3D42-B1BA6ACDF35D}"/>
              </a:ext>
            </a:extLst>
          </p:cNvPr>
          <p:cNvSpPr txBox="1"/>
          <p:nvPr/>
        </p:nvSpPr>
        <p:spPr>
          <a:xfrm>
            <a:off x="9160085" y="5428909"/>
            <a:ext cx="2095104" cy="584775"/>
          </a:xfrm>
          <a:prstGeom prst="rect">
            <a:avLst/>
          </a:prstGeom>
          <a:noFill/>
        </p:spPr>
        <p:txBody>
          <a:bodyPr wrap="square" rtlCol="0">
            <a:spAutoFit/>
          </a:bodyPr>
          <a:lstStyle/>
          <a:p>
            <a:pPr algn="r"/>
            <a:r>
              <a:rPr lang="en-US" sz="1600" dirty="0">
                <a:hlinkClick r:id="rId4" tooltip="User:Dllu"/>
              </a:rPr>
              <a:t>Dllu</a:t>
            </a:r>
            <a:r>
              <a:rPr lang="en-US" sz="1600" dirty="0"/>
              <a:t> - </a:t>
            </a:r>
            <a:r>
              <a:rPr lang="en-US" sz="1600" dirty="0" err="1"/>
              <a:t>Trabajo</a:t>
            </a:r>
            <a:r>
              <a:rPr lang="en-US" sz="1600" dirty="0"/>
              <a:t> </a:t>
            </a:r>
            <a:r>
              <a:rPr lang="en-US" sz="1600" dirty="0" err="1"/>
              <a:t>propio</a:t>
            </a:r>
            <a:endParaRPr lang="en-US" sz="1600" dirty="0"/>
          </a:p>
          <a:p>
            <a:pPr algn="r"/>
            <a:r>
              <a:rPr lang="en-US" sz="1600" dirty="0">
                <a:hlinkClick r:id="rId5"/>
              </a:rPr>
              <a:t>CC BY-SA 4.0</a:t>
            </a:r>
            <a:endParaRPr lang="es-ES_tradnl" sz="1600" dirty="0">
              <a:latin typeface="+mj-lt"/>
            </a:endParaRPr>
          </a:p>
        </p:txBody>
      </p:sp>
    </p:spTree>
    <p:extLst>
      <p:ext uri="{BB962C8B-B14F-4D97-AF65-F5344CB8AC3E}">
        <p14:creationId xmlns:p14="http://schemas.microsoft.com/office/powerpoint/2010/main" val="22780804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BA910-E7BB-4C6D-CD83-23F2ACA4F3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2954EC-EFD5-EFDA-3FEF-9A9D772DBC0D}"/>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2B22BB19-6058-5669-37BF-CC707474141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ED6189A-C72D-B361-4763-C6C294840924}"/>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2DB5D676-254E-8DA4-B7A0-3D534CB114E6}"/>
              </a:ext>
            </a:extLst>
          </p:cNvPr>
          <p:cNvSpPr>
            <a:spLocks noGrp="1"/>
          </p:cNvSpPr>
          <p:nvPr>
            <p:ph idx="1"/>
          </p:nvPr>
        </p:nvSpPr>
        <p:spPr>
          <a:xfrm>
            <a:off x="700635" y="2293126"/>
            <a:ext cx="8277901" cy="3636088"/>
          </a:xfrm>
        </p:spPr>
        <p:txBody>
          <a:bodyPr>
            <a:normAutofit fontScale="92500" lnSpcReduction="20000"/>
          </a:bodyPr>
          <a:lstStyle/>
          <a:p>
            <a:pPr marL="0" indent="0">
              <a:buNone/>
            </a:pPr>
            <a:r>
              <a:rPr lang="es-ES_tradnl" dirty="0"/>
              <a:t>El balance de lograr un acuerdo entre nuestras preferencias y el objetivo que tiene la maquina se llama problema de alineaciones de valores. </a:t>
            </a:r>
          </a:p>
          <a:p>
            <a:pPr marL="0" indent="0">
              <a:buNone/>
            </a:pPr>
            <a:r>
              <a:rPr lang="es-ES_tradnl" dirty="0"/>
              <a:t>Los valores u objetivos que damos a una máquina deben estar alineados con los del ser humano.</a:t>
            </a:r>
          </a:p>
          <a:p>
            <a:pPr marL="0" indent="0">
              <a:buNone/>
            </a:pPr>
            <a:r>
              <a:rPr lang="es-ES_tradnl" dirty="0"/>
              <a:t>Si estamos en un laboratorio, hay una forma fácil de solucionar esto, resetear el sistema.</a:t>
            </a:r>
          </a:p>
          <a:p>
            <a:pPr marL="0" indent="0">
              <a:buNone/>
            </a:pPr>
            <a:r>
              <a:rPr lang="es-ES_tradnl" dirty="0"/>
              <a:t>En la vida real, esto no es posible. Por lo que el modelo estándar </a:t>
            </a:r>
            <a:r>
              <a:rPr lang="es-ES_tradnl" b="1" dirty="0">
                <a:solidFill>
                  <a:srgbClr val="C00000"/>
                </a:solidFill>
              </a:rPr>
              <a:t>no</a:t>
            </a:r>
            <a:r>
              <a:rPr lang="es-ES_tradnl" dirty="0"/>
              <a:t> es apropiado. Se necesita una nueva formulación.</a:t>
            </a:r>
          </a:p>
          <a:p>
            <a:pPr marL="0" indent="0">
              <a:buNone/>
            </a:pPr>
            <a:r>
              <a:rPr lang="es-ES" sz="2000" dirty="0"/>
              <a:t>Cuando una máquina sabe que no conoce el objetivo completo, tiene un incentivo para actuar con cautela, pedir permiso, aprender más sobre nuestras preferencias a través de la observación y ceder al control humano. </a:t>
            </a:r>
            <a:endParaRPr lang="es-ES_tradnl" dirty="0"/>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D457CE45-23C4-D6AF-3118-E088D5B7FDD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10" name="Graphic 9">
            <a:extLst>
              <a:ext uri="{FF2B5EF4-FFF2-40B4-BE49-F238E27FC236}">
                <a16:creationId xmlns:a16="http://schemas.microsoft.com/office/drawing/2014/main" id="{C7ECCF2D-ADCA-C114-30C1-42E849FC8C3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50858" y="796834"/>
            <a:ext cx="1785436" cy="5264331"/>
          </a:xfrm>
          <a:prstGeom prst="rect">
            <a:avLst/>
          </a:prstGeom>
        </p:spPr>
      </p:pic>
      <p:sp>
        <p:nvSpPr>
          <p:cNvPr id="11" name="TextBox 10">
            <a:extLst>
              <a:ext uri="{FF2B5EF4-FFF2-40B4-BE49-F238E27FC236}">
                <a16:creationId xmlns:a16="http://schemas.microsoft.com/office/drawing/2014/main" id="{6B41E807-6D60-AFED-54B9-5C27E4580ECA}"/>
              </a:ext>
            </a:extLst>
          </p:cNvPr>
          <p:cNvSpPr txBox="1"/>
          <p:nvPr/>
        </p:nvSpPr>
        <p:spPr>
          <a:xfrm>
            <a:off x="8473440" y="6136700"/>
            <a:ext cx="2727053" cy="584775"/>
          </a:xfrm>
          <a:prstGeom prst="rect">
            <a:avLst/>
          </a:prstGeom>
          <a:noFill/>
        </p:spPr>
        <p:txBody>
          <a:bodyPr wrap="square" rtlCol="0">
            <a:spAutoFit/>
          </a:bodyPr>
          <a:lstStyle/>
          <a:p>
            <a:pPr algn="r"/>
            <a:r>
              <a:rPr lang="en-US" sz="1600" dirty="0">
                <a:hlinkClick r:id="rId5" tooltip="User:Tom Cowap (page does not exist)"/>
              </a:rPr>
              <a:t>Tom Cowap</a:t>
            </a:r>
            <a:r>
              <a:rPr lang="en-US" sz="1600" dirty="0"/>
              <a:t> - </a:t>
            </a:r>
            <a:r>
              <a:rPr lang="en-US" sz="1600" dirty="0" err="1"/>
              <a:t>Trabajo</a:t>
            </a:r>
            <a:r>
              <a:rPr lang="en-US" sz="1600" dirty="0"/>
              <a:t> </a:t>
            </a:r>
            <a:r>
              <a:rPr lang="en-US" sz="1600" dirty="0" err="1"/>
              <a:t>propio</a:t>
            </a:r>
            <a:endParaRPr lang="en-US" sz="1600" dirty="0"/>
          </a:p>
          <a:p>
            <a:pPr algn="r"/>
            <a:r>
              <a:rPr lang="en-US" sz="1600" dirty="0">
                <a:hlinkClick r:id="rId6"/>
              </a:rPr>
              <a:t>CC BY-SA 4.0</a:t>
            </a:r>
            <a:endParaRPr lang="es-ES_tradnl" sz="1600" dirty="0">
              <a:latin typeface="+mj-lt"/>
            </a:endParaRPr>
          </a:p>
        </p:txBody>
      </p:sp>
    </p:spTree>
    <p:extLst>
      <p:ext uri="{BB962C8B-B14F-4D97-AF65-F5344CB8AC3E}">
        <p14:creationId xmlns:p14="http://schemas.microsoft.com/office/powerpoint/2010/main" val="1251512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AAD0195E-7F27-4D06-9427-0C121D721A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74C2FC-3228-4FC1-B97B-87AD35508D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D97470F-17A4-3D4D-E3B4-08C0BCC07D4F}"/>
              </a:ext>
            </a:extLst>
          </p:cNvPr>
          <p:cNvSpPr>
            <a:spLocks noGrp="1"/>
          </p:cNvSpPr>
          <p:nvPr>
            <p:ph type="title"/>
          </p:nvPr>
        </p:nvSpPr>
        <p:spPr>
          <a:xfrm>
            <a:off x="700087" y="909638"/>
            <a:ext cx="10691813" cy="1155618"/>
          </a:xfrm>
        </p:spPr>
        <p:txBody>
          <a:bodyPr>
            <a:normAutofit/>
          </a:bodyPr>
          <a:lstStyle/>
          <a:p>
            <a:r>
              <a:rPr lang="es-ES_tradnl" dirty="0"/>
              <a:t>Introducción</a:t>
            </a:r>
          </a:p>
        </p:txBody>
      </p:sp>
      <p:sp>
        <p:nvSpPr>
          <p:cNvPr id="5" name="Footer Placeholder 4">
            <a:extLst>
              <a:ext uri="{FF2B5EF4-FFF2-40B4-BE49-F238E27FC236}">
                <a16:creationId xmlns:a16="http://schemas.microsoft.com/office/drawing/2014/main" id="{7D21980C-BD8D-EEF7-7997-CC2A09AD505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25BC66-7705-DB74-8064-C2B599291766}"/>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a:t>
            </a:fld>
            <a:endParaRPr lang="en-US"/>
          </a:p>
        </p:txBody>
      </p:sp>
      <p:graphicFrame>
        <p:nvGraphicFramePr>
          <p:cNvPr id="8" name="Content Placeholder 2">
            <a:extLst>
              <a:ext uri="{FF2B5EF4-FFF2-40B4-BE49-F238E27FC236}">
                <a16:creationId xmlns:a16="http://schemas.microsoft.com/office/drawing/2014/main" id="{EBA9F11D-2CE3-EDE7-0CDC-2270A346045C}"/>
              </a:ext>
            </a:extLst>
          </p:cNvPr>
          <p:cNvGraphicFramePr>
            <a:graphicFrameLocks noGrp="1"/>
          </p:cNvGraphicFramePr>
          <p:nvPr>
            <p:ph idx="1"/>
            <p:extLst>
              <p:ext uri="{D42A27DB-BD31-4B8C-83A1-F6EECF244321}">
                <p14:modId xmlns:p14="http://schemas.microsoft.com/office/powerpoint/2010/main" val="3442408881"/>
              </p:ext>
            </p:extLst>
          </p:nvPr>
        </p:nvGraphicFramePr>
        <p:xfrm>
          <a:off x="700635" y="2293126"/>
          <a:ext cx="10691265" cy="3636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842898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8B88B5-2EA3-2532-F09B-0C6A91EB2733}"/>
            </a:ext>
          </a:extLst>
        </p:cNvPr>
        <p:cNvGrpSpPr/>
        <p:nvPr/>
      </p:nvGrpSpPr>
      <p:grpSpPr>
        <a:xfrm>
          <a:off x="0" y="0"/>
          <a:ext cx="0" cy="0"/>
          <a:chOff x="0" y="0"/>
          <a:chExt cx="0" cy="0"/>
        </a:xfrm>
      </p:grpSpPr>
      <p:sp>
        <p:nvSpPr>
          <p:cNvPr id="14" name="Oval 13">
            <a:extLst>
              <a:ext uri="{FF2B5EF4-FFF2-40B4-BE49-F238E27FC236}">
                <a16:creationId xmlns:a16="http://schemas.microsoft.com/office/drawing/2014/main" id="{013F4F78-7D50-BE0D-0A5C-1EFBA81485F1}"/>
              </a:ext>
            </a:extLst>
          </p:cNvPr>
          <p:cNvSpPr/>
          <p:nvPr/>
        </p:nvSpPr>
        <p:spPr>
          <a:xfrm>
            <a:off x="1526875" y="2293126"/>
            <a:ext cx="7403338" cy="3505768"/>
          </a:xfrm>
          <a:prstGeom prst="ellipse">
            <a:avLst/>
          </a:prstGeom>
          <a:solidFill>
            <a:schemeClr val="accent6">
              <a:alpha val="52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15" name="Oval 14">
            <a:extLst>
              <a:ext uri="{FF2B5EF4-FFF2-40B4-BE49-F238E27FC236}">
                <a16:creationId xmlns:a16="http://schemas.microsoft.com/office/drawing/2014/main" id="{270165E3-D951-976E-1FAE-D73A2566730C}"/>
              </a:ext>
            </a:extLst>
          </p:cNvPr>
          <p:cNvSpPr/>
          <p:nvPr/>
        </p:nvSpPr>
        <p:spPr>
          <a:xfrm>
            <a:off x="3042434" y="2642518"/>
            <a:ext cx="5564037" cy="2806984"/>
          </a:xfrm>
          <a:prstGeom prst="ellipse">
            <a:avLst/>
          </a:prstGeom>
          <a:solidFill>
            <a:schemeClr val="accent1">
              <a:lumMod val="75000"/>
              <a:alpha val="43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Oval 17">
            <a:extLst>
              <a:ext uri="{FF2B5EF4-FFF2-40B4-BE49-F238E27FC236}">
                <a16:creationId xmlns:a16="http://schemas.microsoft.com/office/drawing/2014/main" id="{436E97A7-FEDC-E935-73F2-366B156365C6}"/>
              </a:ext>
            </a:extLst>
          </p:cNvPr>
          <p:cNvSpPr/>
          <p:nvPr/>
        </p:nvSpPr>
        <p:spPr>
          <a:xfrm>
            <a:off x="6112534" y="2394196"/>
            <a:ext cx="4327302" cy="3303627"/>
          </a:xfrm>
          <a:prstGeom prst="ellipse">
            <a:avLst/>
          </a:prstGeom>
          <a:solidFill>
            <a:schemeClr val="accent4">
              <a:alpha val="62819"/>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5508A24-2B60-1CDF-A470-A40B265BCC31}"/>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3DD4FDD-ECB3-4052-48F2-3640AAD452D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8B8B09D-1DF4-7877-B46E-DDE62070F745}"/>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3" name="TextBox 2">
            <a:extLst>
              <a:ext uri="{FF2B5EF4-FFF2-40B4-BE49-F238E27FC236}">
                <a16:creationId xmlns:a16="http://schemas.microsoft.com/office/drawing/2014/main" id="{EF1CC192-CD1D-AE17-2065-D5CCFA8A896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Campos conectados</a:t>
            </a:r>
          </a:p>
        </p:txBody>
      </p:sp>
      <p:sp>
        <p:nvSpPr>
          <p:cNvPr id="16" name="Oval 15">
            <a:extLst>
              <a:ext uri="{FF2B5EF4-FFF2-40B4-BE49-F238E27FC236}">
                <a16:creationId xmlns:a16="http://schemas.microsoft.com/office/drawing/2014/main" id="{7C5E7896-0031-9733-B487-CEC099DE0177}"/>
              </a:ext>
            </a:extLst>
          </p:cNvPr>
          <p:cNvSpPr/>
          <p:nvPr/>
        </p:nvSpPr>
        <p:spPr>
          <a:xfrm>
            <a:off x="6365136" y="3117068"/>
            <a:ext cx="1892946" cy="185788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a:p>
        </p:txBody>
      </p:sp>
      <p:sp>
        <p:nvSpPr>
          <p:cNvPr id="17" name="Oval 16">
            <a:extLst>
              <a:ext uri="{FF2B5EF4-FFF2-40B4-BE49-F238E27FC236}">
                <a16:creationId xmlns:a16="http://schemas.microsoft.com/office/drawing/2014/main" id="{2E184D29-7131-A47B-EEF5-1BCDEEBEA82D}"/>
              </a:ext>
            </a:extLst>
          </p:cNvPr>
          <p:cNvSpPr/>
          <p:nvPr/>
        </p:nvSpPr>
        <p:spPr>
          <a:xfrm>
            <a:off x="6763110" y="3762176"/>
            <a:ext cx="1105010" cy="1034111"/>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TextBox 18">
            <a:extLst>
              <a:ext uri="{FF2B5EF4-FFF2-40B4-BE49-F238E27FC236}">
                <a16:creationId xmlns:a16="http://schemas.microsoft.com/office/drawing/2014/main" id="{22CB700A-0E3A-04E0-0BEB-49498D5BD807}"/>
              </a:ext>
            </a:extLst>
          </p:cNvPr>
          <p:cNvSpPr txBox="1"/>
          <p:nvPr/>
        </p:nvSpPr>
        <p:spPr>
          <a:xfrm>
            <a:off x="1616811" y="3770740"/>
            <a:ext cx="1335687" cy="369332"/>
          </a:xfrm>
          <a:prstGeom prst="rect">
            <a:avLst/>
          </a:prstGeom>
          <a:noFill/>
        </p:spPr>
        <p:txBody>
          <a:bodyPr wrap="none" rtlCol="0">
            <a:spAutoFit/>
          </a:bodyPr>
          <a:lstStyle/>
          <a:p>
            <a:r>
              <a:rPr lang="es-ES_tradnl" dirty="0"/>
              <a:t>Informática</a:t>
            </a:r>
          </a:p>
        </p:txBody>
      </p:sp>
      <p:sp>
        <p:nvSpPr>
          <p:cNvPr id="20" name="TextBox 19">
            <a:extLst>
              <a:ext uri="{FF2B5EF4-FFF2-40B4-BE49-F238E27FC236}">
                <a16:creationId xmlns:a16="http://schemas.microsoft.com/office/drawing/2014/main" id="{30979C01-83E3-AB86-7A87-D1FFC2453091}"/>
              </a:ext>
            </a:extLst>
          </p:cNvPr>
          <p:cNvSpPr txBox="1"/>
          <p:nvPr/>
        </p:nvSpPr>
        <p:spPr>
          <a:xfrm>
            <a:off x="4020499" y="3770740"/>
            <a:ext cx="447558" cy="369332"/>
          </a:xfrm>
          <a:prstGeom prst="rect">
            <a:avLst/>
          </a:prstGeom>
          <a:noFill/>
        </p:spPr>
        <p:txBody>
          <a:bodyPr wrap="none" rtlCol="0">
            <a:spAutoFit/>
          </a:bodyPr>
          <a:lstStyle/>
          <a:p>
            <a:r>
              <a:rPr lang="es-ES_tradnl" dirty="0"/>
              <a:t>IA</a:t>
            </a:r>
          </a:p>
        </p:txBody>
      </p:sp>
      <p:sp>
        <p:nvSpPr>
          <p:cNvPr id="21" name="TextBox 20">
            <a:extLst>
              <a:ext uri="{FF2B5EF4-FFF2-40B4-BE49-F238E27FC236}">
                <a16:creationId xmlns:a16="http://schemas.microsoft.com/office/drawing/2014/main" id="{63BF8FDF-029A-5B5F-3655-696863ACD807}"/>
              </a:ext>
            </a:extLst>
          </p:cNvPr>
          <p:cNvSpPr txBox="1"/>
          <p:nvPr/>
        </p:nvSpPr>
        <p:spPr>
          <a:xfrm>
            <a:off x="6801693" y="3234104"/>
            <a:ext cx="1019831" cy="461665"/>
          </a:xfrm>
          <a:prstGeom prst="rect">
            <a:avLst/>
          </a:prstGeom>
          <a:noFill/>
        </p:spPr>
        <p:txBody>
          <a:bodyPr wrap="none" rtlCol="0">
            <a:spAutoFit/>
          </a:bodyPr>
          <a:lstStyle/>
          <a:p>
            <a:r>
              <a:rPr lang="es-ES_tradnl" sz="1200" dirty="0"/>
              <a:t>Aprendizaje </a:t>
            </a:r>
          </a:p>
          <a:p>
            <a:pPr algn="ctr"/>
            <a:r>
              <a:rPr lang="es-ES_tradnl" sz="1200" dirty="0"/>
              <a:t>Automático</a:t>
            </a:r>
          </a:p>
        </p:txBody>
      </p:sp>
      <p:sp>
        <p:nvSpPr>
          <p:cNvPr id="22" name="TextBox 21">
            <a:extLst>
              <a:ext uri="{FF2B5EF4-FFF2-40B4-BE49-F238E27FC236}">
                <a16:creationId xmlns:a16="http://schemas.microsoft.com/office/drawing/2014/main" id="{0DC4C741-B66F-22C7-538A-3073914C8EC3}"/>
              </a:ext>
            </a:extLst>
          </p:cNvPr>
          <p:cNvSpPr txBox="1"/>
          <p:nvPr/>
        </p:nvSpPr>
        <p:spPr>
          <a:xfrm>
            <a:off x="6801693" y="4043686"/>
            <a:ext cx="1019831" cy="461665"/>
          </a:xfrm>
          <a:prstGeom prst="rect">
            <a:avLst/>
          </a:prstGeom>
          <a:noFill/>
        </p:spPr>
        <p:txBody>
          <a:bodyPr wrap="none" rtlCol="0">
            <a:spAutoFit/>
          </a:bodyPr>
          <a:lstStyle/>
          <a:p>
            <a:r>
              <a:rPr lang="es-ES_tradnl" sz="1200" dirty="0"/>
              <a:t>Aprendizaje </a:t>
            </a:r>
          </a:p>
          <a:p>
            <a:pPr algn="ctr"/>
            <a:r>
              <a:rPr lang="es-ES_tradnl" sz="1200" dirty="0"/>
              <a:t>Profundo</a:t>
            </a:r>
          </a:p>
        </p:txBody>
      </p:sp>
      <p:sp>
        <p:nvSpPr>
          <p:cNvPr id="24" name="TextBox 23">
            <a:extLst>
              <a:ext uri="{FF2B5EF4-FFF2-40B4-BE49-F238E27FC236}">
                <a16:creationId xmlns:a16="http://schemas.microsoft.com/office/drawing/2014/main" id="{DF37C5E4-2355-07C1-44F0-0B816D53D47F}"/>
              </a:ext>
            </a:extLst>
          </p:cNvPr>
          <p:cNvSpPr txBox="1"/>
          <p:nvPr/>
        </p:nvSpPr>
        <p:spPr>
          <a:xfrm>
            <a:off x="9030742" y="3720520"/>
            <a:ext cx="1220206" cy="646331"/>
          </a:xfrm>
          <a:prstGeom prst="rect">
            <a:avLst/>
          </a:prstGeom>
          <a:noFill/>
        </p:spPr>
        <p:txBody>
          <a:bodyPr wrap="none" rtlCol="0">
            <a:spAutoFit/>
          </a:bodyPr>
          <a:lstStyle/>
          <a:p>
            <a:r>
              <a:rPr lang="es-ES_tradnl" dirty="0"/>
              <a:t>Ciencia de</a:t>
            </a:r>
          </a:p>
          <a:p>
            <a:pPr algn="ctr"/>
            <a:r>
              <a:rPr lang="es-ES_tradnl" dirty="0"/>
              <a:t>datos</a:t>
            </a:r>
          </a:p>
        </p:txBody>
      </p:sp>
    </p:spTree>
    <p:extLst>
      <p:ext uri="{BB962C8B-B14F-4D97-AF65-F5344CB8AC3E}">
        <p14:creationId xmlns:p14="http://schemas.microsoft.com/office/powerpoint/2010/main" val="32254182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C937A4C-BB73-3F39-9127-CDDC088C3EF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91B647-8280-0FD1-4B97-1D8BD5A80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59FA29-D762-E7B1-5A19-2CCE8F588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26E3440-E83D-C8EB-C32C-7874D9AAE2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76C6A58-C1B2-5CB4-65AC-ADB5825DA7C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Historia de la IA</a:t>
            </a:r>
          </a:p>
        </p:txBody>
      </p:sp>
      <p:pic>
        <p:nvPicPr>
          <p:cNvPr id="4" name="Picture 3" descr="Vector background of vibrant colors splashing">
            <a:extLst>
              <a:ext uri="{FF2B5EF4-FFF2-40B4-BE49-F238E27FC236}">
                <a16:creationId xmlns:a16="http://schemas.microsoft.com/office/drawing/2014/main" id="{94831627-B50B-C0C9-3B6F-6A2D8604988C}"/>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60140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6E95AD-B6D4-FFBA-BB0B-1B38355F2E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276F62-4F72-9471-0E20-C6B67F31917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DB2E553A-83E4-EC5C-5EBE-A1BE103836B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DD024BA7-10FE-9FFA-05AB-0F316EE7D254}"/>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30714172-0DE4-3DBD-15D8-55C62CC2EBE4}"/>
              </a:ext>
            </a:extLst>
          </p:cNvPr>
          <p:cNvSpPr>
            <a:spLocks noGrp="1"/>
          </p:cNvSpPr>
          <p:nvPr>
            <p:ph idx="1"/>
          </p:nvPr>
        </p:nvSpPr>
        <p:spPr>
          <a:xfrm>
            <a:off x="700635" y="2293126"/>
            <a:ext cx="7650885" cy="3636088"/>
          </a:xfrm>
        </p:spPr>
        <p:txBody>
          <a:bodyPr>
            <a:normAutofit/>
          </a:bodyPr>
          <a:lstStyle/>
          <a:p>
            <a:pPr marL="0" indent="0">
              <a:buNone/>
            </a:pPr>
            <a:r>
              <a:rPr lang="es-ES_tradnl" dirty="0"/>
              <a:t>El primer trabajo reconocido de IA es el desarrollado por Warren </a:t>
            </a:r>
            <a:r>
              <a:rPr lang="es-ES_tradnl" b="1" dirty="0"/>
              <a:t>McCulloch y Walter Pitts </a:t>
            </a:r>
            <a:r>
              <a:rPr lang="es-ES_tradnl" dirty="0"/>
              <a:t>en 1943.</a:t>
            </a:r>
          </a:p>
          <a:p>
            <a:pPr marL="0" indent="0">
              <a:buNone/>
            </a:pPr>
            <a:r>
              <a:rPr lang="es-ES_tradnl" dirty="0"/>
              <a:t>Modelo de neurona artificial en cual cada una se puede </a:t>
            </a:r>
            <a:r>
              <a:rPr lang="es-ES_tradnl" i="1" dirty="0"/>
              <a:t>prender</a:t>
            </a:r>
            <a:r>
              <a:rPr lang="es-ES_tradnl" dirty="0"/>
              <a:t> o </a:t>
            </a:r>
            <a:r>
              <a:rPr lang="es-ES_tradnl" i="1" dirty="0"/>
              <a:t>apagar</a:t>
            </a:r>
            <a:r>
              <a:rPr lang="es-ES_tradnl" dirty="0"/>
              <a:t>. Se </a:t>
            </a:r>
            <a:r>
              <a:rPr lang="es-ES_tradnl" i="1" dirty="0"/>
              <a:t>prenden</a:t>
            </a:r>
            <a:r>
              <a:rPr lang="es-ES_tradnl" dirty="0"/>
              <a:t> cuando responde a la estimulación de varias neuronas vecinas. </a:t>
            </a:r>
          </a:p>
          <a:p>
            <a:pPr marL="0" indent="0">
              <a:buNone/>
            </a:pPr>
            <a:r>
              <a:rPr lang="es-ES_tradnl" b="1" dirty="0"/>
              <a:t>Donald Hebb </a:t>
            </a:r>
            <a:r>
              <a:rPr lang="es-ES_tradnl" dirty="0"/>
              <a:t>(1949) creo una regla que permitía modificar la intensidad de conexión entre neuronas (aprendizaje). Este modelo sigue siendo válido hasta el día de hoy.</a:t>
            </a:r>
          </a:p>
          <a:p>
            <a:pPr marL="0" indent="0">
              <a:buNone/>
            </a:pPr>
            <a:endParaRPr lang="es-ES_tradnl" dirty="0"/>
          </a:p>
        </p:txBody>
      </p:sp>
      <p:pic>
        <p:nvPicPr>
          <p:cNvPr id="8" name="Picture 7" descr="A diagram of a nerve cell&#10;&#10;Description automatically generated">
            <a:extLst>
              <a:ext uri="{FF2B5EF4-FFF2-40B4-BE49-F238E27FC236}">
                <a16:creationId xmlns:a16="http://schemas.microsoft.com/office/drawing/2014/main" id="{656BFEDB-2C2E-13C4-30A1-692F91D85EAD}"/>
              </a:ext>
            </a:extLst>
          </p:cNvPr>
          <p:cNvPicPr>
            <a:picLocks noChangeAspect="1"/>
          </p:cNvPicPr>
          <p:nvPr/>
        </p:nvPicPr>
        <p:blipFill>
          <a:blip r:embed="rId3"/>
          <a:stretch>
            <a:fillRect/>
          </a:stretch>
        </p:blipFill>
        <p:spPr>
          <a:xfrm rot="16772717">
            <a:off x="7692392" y="2445766"/>
            <a:ext cx="4531123" cy="2435266"/>
          </a:xfrm>
          <a:prstGeom prst="rect">
            <a:avLst/>
          </a:prstGeom>
        </p:spPr>
      </p:pic>
      <p:sp>
        <p:nvSpPr>
          <p:cNvPr id="3" name="TextBox 2">
            <a:extLst>
              <a:ext uri="{FF2B5EF4-FFF2-40B4-BE49-F238E27FC236}">
                <a16:creationId xmlns:a16="http://schemas.microsoft.com/office/drawing/2014/main" id="{E619703E-A3AA-4E3F-1780-84E2D67272DA}"/>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principio de la inteligencia artificial (1943-1956)</a:t>
            </a:r>
          </a:p>
        </p:txBody>
      </p:sp>
    </p:spTree>
    <p:extLst>
      <p:ext uri="{BB962C8B-B14F-4D97-AF65-F5344CB8AC3E}">
        <p14:creationId xmlns:p14="http://schemas.microsoft.com/office/powerpoint/2010/main" val="29742653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9BA9AA-1C6C-73AB-C5F9-042AA95D0F31}"/>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22376"/>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A person in a suit and tie&#10;&#10;Description automatically generated">
            <a:extLst>
              <a:ext uri="{FF2B5EF4-FFF2-40B4-BE49-F238E27FC236}">
                <a16:creationId xmlns:a16="http://schemas.microsoft.com/office/drawing/2014/main" id="{0E4E04A1-5030-C522-67FA-1B08B8264EAE}"/>
              </a:ext>
            </a:extLst>
          </p:cNvPr>
          <p:cNvPicPr>
            <a:picLocks noChangeAspect="1"/>
          </p:cNvPicPr>
          <p:nvPr/>
        </p:nvPicPr>
        <p:blipFill rotWithShape="1">
          <a:blip r:embed="rId3"/>
          <a:srcRect l="5433" r="1" b="1"/>
          <a:stretch/>
        </p:blipFill>
        <p:spPr>
          <a:xfrm>
            <a:off x="20" y="-17929"/>
            <a:ext cx="4876780" cy="6875929"/>
          </a:xfrm>
          <a:prstGeom prst="rect">
            <a:avLst/>
          </a:prstGeom>
        </p:spPr>
      </p:pic>
      <p:sp>
        <p:nvSpPr>
          <p:cNvPr id="2" name="Title 1">
            <a:extLst>
              <a:ext uri="{FF2B5EF4-FFF2-40B4-BE49-F238E27FC236}">
                <a16:creationId xmlns:a16="http://schemas.microsoft.com/office/drawing/2014/main" id="{50D8454A-29AD-0BD9-32AD-B6F3F93A8107}"/>
              </a:ext>
            </a:extLst>
          </p:cNvPr>
          <p:cNvSpPr>
            <a:spLocks noGrp="1"/>
          </p:cNvSpPr>
          <p:nvPr>
            <p:ph type="title"/>
          </p:nvPr>
        </p:nvSpPr>
        <p:spPr>
          <a:xfrm>
            <a:off x="5604846" y="860615"/>
            <a:ext cx="5886519" cy="1272986"/>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9A295A8F-6DEA-D8F5-D91A-173C78AB1106}"/>
              </a:ext>
            </a:extLst>
          </p:cNvPr>
          <p:cNvSpPr>
            <a:spLocks noGrp="1"/>
          </p:cNvSpPr>
          <p:nvPr>
            <p:ph idx="1"/>
          </p:nvPr>
        </p:nvSpPr>
        <p:spPr>
          <a:xfrm>
            <a:off x="5604846" y="2133600"/>
            <a:ext cx="5886519" cy="3774464"/>
          </a:xfrm>
        </p:spPr>
        <p:txBody>
          <a:bodyPr>
            <a:normAutofit/>
          </a:bodyPr>
          <a:lstStyle/>
          <a:p>
            <a:pPr marL="0" indent="0">
              <a:lnSpc>
                <a:spcPct val="100000"/>
              </a:lnSpc>
              <a:buNone/>
            </a:pPr>
            <a:r>
              <a:rPr lang="es-ES_tradnl" dirty="0"/>
              <a:t>Alan Turing dio sus primeras lecciones en IA en 1947. </a:t>
            </a:r>
          </a:p>
          <a:p>
            <a:pPr marL="0" indent="0">
              <a:lnSpc>
                <a:spcPct val="100000"/>
              </a:lnSpc>
              <a:buNone/>
            </a:pPr>
            <a:r>
              <a:rPr lang="es-ES_tradnl" dirty="0"/>
              <a:t>Introdujo el test de Turing, aprendizaje </a:t>
            </a:r>
            <a:r>
              <a:rPr lang="es-ES_tradnl" dirty="0" err="1"/>
              <a:t>automatico</a:t>
            </a:r>
            <a:r>
              <a:rPr lang="es-ES_tradnl" dirty="0"/>
              <a:t>, algoritmos genéticos y aprendizaje por refuerzo. </a:t>
            </a:r>
          </a:p>
          <a:p>
            <a:pPr marL="0" indent="0">
              <a:lnSpc>
                <a:spcPct val="100000"/>
              </a:lnSpc>
              <a:buNone/>
            </a:pPr>
            <a:r>
              <a:rPr lang="es-ES" dirty="0"/>
              <a:t>Sugirió que sería más fácil crear IA a nivel humano desarrollando algoritmos de aprendizaje y luego enseñando a la máquina en lugar de programar su inteligencia a mano.</a:t>
            </a:r>
            <a:endParaRPr lang="es-ES_tradnl" dirty="0"/>
          </a:p>
        </p:txBody>
      </p:sp>
      <p:sp>
        <p:nvSpPr>
          <p:cNvPr id="5" name="Footer Placeholder 4">
            <a:extLst>
              <a:ext uri="{FF2B5EF4-FFF2-40B4-BE49-F238E27FC236}">
                <a16:creationId xmlns:a16="http://schemas.microsoft.com/office/drawing/2014/main" id="{25719184-5C31-0669-8FAD-D23317CFAA5C}"/>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solidFill>
                  <a:srgbClr val="FFFFFF"/>
                </a:solidFill>
              </a:rPr>
              <a:t>Inteligencia Artificial – CEIA – FIUBA</a:t>
            </a:r>
          </a:p>
        </p:txBody>
      </p:sp>
      <p:sp>
        <p:nvSpPr>
          <p:cNvPr id="6" name="Slide Number Placeholder 5">
            <a:extLst>
              <a:ext uri="{FF2B5EF4-FFF2-40B4-BE49-F238E27FC236}">
                <a16:creationId xmlns:a16="http://schemas.microsoft.com/office/drawing/2014/main" id="{026E7E5E-FDAF-3BD1-75A8-490E89EE9263}"/>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23</a:t>
            </a:fld>
            <a:endParaRPr lang="en-US"/>
          </a:p>
        </p:txBody>
      </p:sp>
      <p:sp>
        <p:nvSpPr>
          <p:cNvPr id="8" name="TextBox 7">
            <a:extLst>
              <a:ext uri="{FF2B5EF4-FFF2-40B4-BE49-F238E27FC236}">
                <a16:creationId xmlns:a16="http://schemas.microsoft.com/office/drawing/2014/main" id="{351C440B-85EB-8A1E-342C-D04CA8B28ADA}"/>
              </a:ext>
            </a:extLst>
          </p:cNvPr>
          <p:cNvSpPr txBox="1"/>
          <p:nvPr/>
        </p:nvSpPr>
        <p:spPr>
          <a:xfrm>
            <a:off x="5715000" y="1582992"/>
            <a:ext cx="6098874" cy="369332"/>
          </a:xfrm>
          <a:prstGeom prst="rect">
            <a:avLst/>
          </a:prstGeom>
          <a:noFill/>
        </p:spPr>
        <p:txBody>
          <a:bodyPr wrap="square">
            <a:spAutoFit/>
          </a:bodyPr>
          <a:lstStyle/>
          <a:p>
            <a:r>
              <a:rPr lang="es-ES_tradnl" sz="1800" dirty="0">
                <a:latin typeface="+mj-lt"/>
              </a:rPr>
              <a:t>El principio de la inteligencia artificial (1943-1956)</a:t>
            </a:r>
          </a:p>
        </p:txBody>
      </p:sp>
    </p:spTree>
    <p:extLst>
      <p:ext uri="{BB962C8B-B14F-4D97-AF65-F5344CB8AC3E}">
        <p14:creationId xmlns:p14="http://schemas.microsoft.com/office/powerpoint/2010/main" val="1549836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DA9D2-86AC-2EB3-9EDD-7C1C3044B3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7D5A44-1E63-DAE5-3172-542B12404742}"/>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B99C0E6-9586-FAF0-76D0-317D5DE08DE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C40B7DB-7F93-005F-539E-6911A220352C}"/>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4" name="Content Placeholder 3">
            <a:extLst>
              <a:ext uri="{FF2B5EF4-FFF2-40B4-BE49-F238E27FC236}">
                <a16:creationId xmlns:a16="http://schemas.microsoft.com/office/drawing/2014/main" id="{6B4F3889-13E1-E146-AB58-E8510906F1C4}"/>
              </a:ext>
            </a:extLst>
          </p:cNvPr>
          <p:cNvSpPr>
            <a:spLocks noGrp="1"/>
          </p:cNvSpPr>
          <p:nvPr>
            <p:ph idx="1"/>
          </p:nvPr>
        </p:nvSpPr>
        <p:spPr>
          <a:xfrm>
            <a:off x="700635" y="2293126"/>
            <a:ext cx="10691265" cy="3636088"/>
          </a:xfrm>
        </p:spPr>
        <p:txBody>
          <a:bodyPr>
            <a:normAutofit/>
          </a:bodyPr>
          <a:lstStyle/>
          <a:p>
            <a:pPr marL="0" indent="0">
              <a:buNone/>
            </a:pPr>
            <a:r>
              <a:rPr lang="es-ES" dirty="0"/>
              <a:t>En el establishment intelectual de 1950 regia “una máquina nunca podrá hacer X”. </a:t>
            </a:r>
          </a:p>
          <a:p>
            <a:pPr marL="0" indent="0">
              <a:buNone/>
            </a:pPr>
            <a:r>
              <a:rPr lang="es-ES" dirty="0"/>
              <a:t>Los investigadores de IA respondieron naturalmente demostrando una X tras otra (juegos, rompecabezas, matemáticas y pruebas de IQ).</a:t>
            </a:r>
            <a:endParaRPr lang="es-ES_tradnl" dirty="0"/>
          </a:p>
        </p:txBody>
      </p:sp>
      <p:sp>
        <p:nvSpPr>
          <p:cNvPr id="3" name="TextBox 2">
            <a:extLst>
              <a:ext uri="{FF2B5EF4-FFF2-40B4-BE49-F238E27FC236}">
                <a16:creationId xmlns:a16="http://schemas.microsoft.com/office/drawing/2014/main" id="{AF8691C1-397B-37CA-DF8E-C46350E3702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21687956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11B6A52-823F-2103-1D31-51C21E319B9C}"/>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2739" y="722376"/>
            <a:ext cx="16002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Checker game with brown and white pawns">
            <a:extLst>
              <a:ext uri="{FF2B5EF4-FFF2-40B4-BE49-F238E27FC236}">
                <a16:creationId xmlns:a16="http://schemas.microsoft.com/office/drawing/2014/main" id="{39604693-68B7-28A3-FAB1-D2CC6B51B765}"/>
              </a:ext>
            </a:extLst>
          </p:cNvPr>
          <p:cNvPicPr>
            <a:picLocks noChangeAspect="1"/>
          </p:cNvPicPr>
          <p:nvPr/>
        </p:nvPicPr>
        <p:blipFill rotWithShape="1">
          <a:blip r:embed="rId3"/>
          <a:srcRect l="23041" r="22646" b="2"/>
          <a:stretch/>
        </p:blipFill>
        <p:spPr>
          <a:xfrm>
            <a:off x="20" y="10"/>
            <a:ext cx="5686740" cy="6857990"/>
          </a:xfrm>
          <a:prstGeom prst="rect">
            <a:avLst/>
          </a:prstGeom>
        </p:spPr>
      </p:pic>
      <p:sp>
        <p:nvSpPr>
          <p:cNvPr id="2" name="Title 1">
            <a:extLst>
              <a:ext uri="{FF2B5EF4-FFF2-40B4-BE49-F238E27FC236}">
                <a16:creationId xmlns:a16="http://schemas.microsoft.com/office/drawing/2014/main" id="{6D1B138A-C200-3C66-5CC6-042727BFD86F}"/>
              </a:ext>
            </a:extLst>
          </p:cNvPr>
          <p:cNvSpPr>
            <a:spLocks noGrp="1"/>
          </p:cNvSpPr>
          <p:nvPr>
            <p:ph type="title"/>
          </p:nvPr>
        </p:nvSpPr>
        <p:spPr>
          <a:xfrm>
            <a:off x="6284749" y="909638"/>
            <a:ext cx="5201121" cy="1318062"/>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44C02E63-1C58-F95C-2332-A0DA3B564CCC}"/>
              </a:ext>
            </a:extLst>
          </p:cNvPr>
          <p:cNvSpPr>
            <a:spLocks noGrp="1"/>
          </p:cNvSpPr>
          <p:nvPr>
            <p:ph idx="1"/>
          </p:nvPr>
        </p:nvSpPr>
        <p:spPr>
          <a:xfrm>
            <a:off x="6290838" y="2236843"/>
            <a:ext cx="5201121" cy="3931920"/>
          </a:xfrm>
        </p:spPr>
        <p:txBody>
          <a:bodyPr>
            <a:normAutofit/>
          </a:bodyPr>
          <a:lstStyle/>
          <a:p>
            <a:pPr marL="0" indent="0">
              <a:buNone/>
            </a:pPr>
            <a:r>
              <a:rPr lang="es-ES" dirty="0"/>
              <a:t>Arthur Samuel, usando aprendizaje por refuerzo, creo un programa que podía jugar a las damas (1956). Es decir, el software aprendió por sí solo.</a:t>
            </a:r>
            <a:endParaRPr lang="es-ES_tradnl" dirty="0"/>
          </a:p>
        </p:txBody>
      </p:sp>
      <p:sp>
        <p:nvSpPr>
          <p:cNvPr id="5" name="Footer Placeholder 4">
            <a:extLst>
              <a:ext uri="{FF2B5EF4-FFF2-40B4-BE49-F238E27FC236}">
                <a16:creationId xmlns:a16="http://schemas.microsoft.com/office/drawing/2014/main" id="{893D2DD3-3867-980C-B36B-219DDB8A203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a:solidFill>
                  <a:srgbClr val="FFFFFF"/>
                </a:solidFill>
              </a:rPr>
              <a:t>Inteligencia Artificial – CEIA – FIUBA</a:t>
            </a:r>
          </a:p>
        </p:txBody>
      </p:sp>
      <p:sp>
        <p:nvSpPr>
          <p:cNvPr id="6" name="Slide Number Placeholder 5">
            <a:extLst>
              <a:ext uri="{FF2B5EF4-FFF2-40B4-BE49-F238E27FC236}">
                <a16:creationId xmlns:a16="http://schemas.microsoft.com/office/drawing/2014/main" id="{E78A1E3A-F8FC-AECD-16BE-2770BBB194B8}"/>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25</a:t>
            </a:fld>
            <a:endParaRPr lang="en-US"/>
          </a:p>
        </p:txBody>
      </p:sp>
      <p:sp>
        <p:nvSpPr>
          <p:cNvPr id="10" name="TextBox 9">
            <a:extLst>
              <a:ext uri="{FF2B5EF4-FFF2-40B4-BE49-F238E27FC236}">
                <a16:creationId xmlns:a16="http://schemas.microsoft.com/office/drawing/2014/main" id="{D7E5C0D1-6D53-2B43-5EA6-894623C56648}"/>
              </a:ext>
            </a:extLst>
          </p:cNvPr>
          <p:cNvSpPr txBox="1"/>
          <p:nvPr/>
        </p:nvSpPr>
        <p:spPr>
          <a:xfrm>
            <a:off x="6392121" y="1589052"/>
            <a:ext cx="6098874" cy="369332"/>
          </a:xfrm>
          <a:prstGeom prst="rect">
            <a:avLst/>
          </a:prstGeom>
          <a:noFill/>
        </p:spPr>
        <p:txBody>
          <a:bodyPr wrap="square">
            <a:spAutoFit/>
          </a:bodyPr>
          <a:lstStyle/>
          <a:p>
            <a:r>
              <a:rPr lang="es-ES_tradnl" sz="1800" dirty="0">
                <a:latin typeface="+mj-lt"/>
              </a:rPr>
              <a:t>Entusiasmo inicial, grandes expectativas (1952-1969)</a:t>
            </a:r>
          </a:p>
        </p:txBody>
      </p:sp>
    </p:spTree>
    <p:extLst>
      <p:ext uri="{BB962C8B-B14F-4D97-AF65-F5344CB8AC3E}">
        <p14:creationId xmlns:p14="http://schemas.microsoft.com/office/powerpoint/2010/main" val="10511166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AD6155-C371-F9D2-1979-F74907778A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FF70E1-B8D2-5F3A-BDF3-D88F225FEA3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59A4245-86F2-3007-2FBD-3933D83EAB2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9693E51-1216-05F1-C7D7-E2D3B1450D9C}"/>
              </a:ext>
            </a:extLst>
          </p:cNvPr>
          <p:cNvSpPr>
            <a:spLocks noGrp="1"/>
          </p:cNvSpPr>
          <p:nvPr>
            <p:ph type="sldNum" sz="quarter" idx="12"/>
          </p:nvPr>
        </p:nvSpPr>
        <p:spPr/>
        <p:txBody>
          <a:bodyPr/>
          <a:lstStyle/>
          <a:p>
            <a:fld id="{87E7843D-FF13-4365-9478-9625B70A2705}" type="slidenum">
              <a:rPr lang="en-US" smtClean="0"/>
              <a:t>26</a:t>
            </a:fld>
            <a:endParaRPr lang="en-US"/>
          </a:p>
        </p:txBody>
      </p:sp>
      <p:sp>
        <p:nvSpPr>
          <p:cNvPr id="4" name="Content Placeholder 3">
            <a:extLst>
              <a:ext uri="{FF2B5EF4-FFF2-40B4-BE49-F238E27FC236}">
                <a16:creationId xmlns:a16="http://schemas.microsoft.com/office/drawing/2014/main" id="{72B86C79-A86E-8A7A-FA76-8C80AFD1EEF1}"/>
              </a:ext>
            </a:extLst>
          </p:cNvPr>
          <p:cNvSpPr>
            <a:spLocks noGrp="1"/>
          </p:cNvSpPr>
          <p:nvPr>
            <p:ph idx="1"/>
          </p:nvPr>
        </p:nvSpPr>
        <p:spPr>
          <a:xfrm>
            <a:off x="700635" y="2293126"/>
            <a:ext cx="10691265" cy="3636088"/>
          </a:xfrm>
        </p:spPr>
        <p:txBody>
          <a:bodyPr>
            <a:normAutofit/>
          </a:bodyPr>
          <a:lstStyle/>
          <a:p>
            <a:pPr marL="0" indent="0">
              <a:buNone/>
            </a:pPr>
            <a:r>
              <a:rPr lang="es-ES" dirty="0"/>
              <a:t>John McCarthy (1958) creo:</a:t>
            </a:r>
          </a:p>
          <a:p>
            <a:pPr marL="457200" indent="-457200">
              <a:buFont typeface="+mj-lt"/>
              <a:buAutoNum type="arabicPeriod"/>
            </a:pPr>
            <a:r>
              <a:rPr lang="es-ES" b="1" dirty="0">
                <a:solidFill>
                  <a:schemeClr val="accent6">
                    <a:lumMod val="60000"/>
                    <a:lumOff val="40000"/>
                  </a:schemeClr>
                </a:solidFill>
              </a:rPr>
              <a:t>Lisp</a:t>
            </a:r>
            <a:r>
              <a:rPr lang="es-ES" dirty="0"/>
              <a:t>: El lenguaje de programación de IA durante 30 años.</a:t>
            </a:r>
          </a:p>
          <a:p>
            <a:pPr marL="457200" indent="-457200">
              <a:buFont typeface="+mj-lt"/>
              <a:buAutoNum type="arabicPeriod"/>
            </a:pPr>
            <a:r>
              <a:rPr lang="es-ES" b="1" dirty="0" err="1">
                <a:solidFill>
                  <a:schemeClr val="accent2">
                    <a:lumMod val="75000"/>
                  </a:schemeClr>
                </a:solidFill>
              </a:rPr>
              <a:t>Advice</a:t>
            </a:r>
            <a:r>
              <a:rPr lang="es-ES" b="1" dirty="0">
                <a:solidFill>
                  <a:schemeClr val="accent2">
                    <a:lumMod val="75000"/>
                  </a:schemeClr>
                </a:solidFill>
              </a:rPr>
              <a:t> </a:t>
            </a:r>
            <a:r>
              <a:rPr lang="es-ES" b="1" dirty="0" err="1">
                <a:solidFill>
                  <a:schemeClr val="accent2">
                    <a:lumMod val="75000"/>
                  </a:schemeClr>
                </a:solidFill>
              </a:rPr>
              <a:t>Taker</a:t>
            </a:r>
            <a:r>
              <a:rPr lang="es-ES" dirty="0"/>
              <a:t>, un programa hipotético que encarnaría el conocimiento general del mundo y podría utilizarlo para derivar planes de acción. El programa también fue diseñado para aceptar nuevos axiomas en el curso normal de operación, permitiéndole así alcanzar competencia en nuevas áreas sin ser reprogramado.</a:t>
            </a:r>
            <a:endParaRPr lang="es-ES_tradnl" dirty="0"/>
          </a:p>
        </p:txBody>
      </p:sp>
      <p:sp>
        <p:nvSpPr>
          <p:cNvPr id="3" name="TextBox 2">
            <a:extLst>
              <a:ext uri="{FF2B5EF4-FFF2-40B4-BE49-F238E27FC236}">
                <a16:creationId xmlns:a16="http://schemas.microsoft.com/office/drawing/2014/main" id="{73F7C298-B9A2-66FC-67DE-CC8A78A7C4C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30752517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6C5CD8-F78A-1B7B-8986-F70F93ED41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0E640B-52CE-F2A9-2341-F2970DBB44A3}"/>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1C07997B-E59B-9BD8-9A58-B9C3E64E9EA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260CF86-2686-76DC-9A79-94EEA9B92103}"/>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4" name="Content Placeholder 3">
            <a:extLst>
              <a:ext uri="{FF2B5EF4-FFF2-40B4-BE49-F238E27FC236}">
                <a16:creationId xmlns:a16="http://schemas.microsoft.com/office/drawing/2014/main" id="{7C2FACC6-5E9A-67F7-33DD-3C752A4809E3}"/>
              </a:ext>
            </a:extLst>
          </p:cNvPr>
          <p:cNvSpPr>
            <a:spLocks noGrp="1"/>
          </p:cNvSpPr>
          <p:nvPr>
            <p:ph idx="1"/>
          </p:nvPr>
        </p:nvSpPr>
        <p:spPr>
          <a:xfrm>
            <a:off x="700635" y="2293126"/>
            <a:ext cx="7528965" cy="3636088"/>
          </a:xfrm>
        </p:spPr>
        <p:txBody>
          <a:bodyPr>
            <a:normAutofit/>
          </a:bodyPr>
          <a:lstStyle/>
          <a:p>
            <a:pPr marL="0" indent="0">
              <a:buNone/>
            </a:pPr>
            <a:r>
              <a:rPr lang="es-ES" dirty="0"/>
              <a:t>Marvin Lee Minsky en MIT superviso a estudiantes que desarrollaron softwares en dominios limitados, llamados micro mundos (1963-1969).</a:t>
            </a:r>
          </a:p>
          <a:p>
            <a:pPr marL="0" indent="0">
              <a:buNone/>
            </a:pPr>
            <a:r>
              <a:rPr lang="es-ES" dirty="0"/>
              <a:t>El micro mundo más famoso es </a:t>
            </a:r>
            <a:r>
              <a:rPr lang="es-ES" b="1" dirty="0">
                <a:solidFill>
                  <a:schemeClr val="accent6">
                    <a:lumMod val="60000"/>
                    <a:lumOff val="40000"/>
                  </a:schemeClr>
                </a:solidFill>
              </a:rPr>
              <a:t>mundo de bloques</a:t>
            </a:r>
            <a:r>
              <a:rPr lang="es-ES" dirty="0"/>
              <a:t>:</a:t>
            </a:r>
          </a:p>
          <a:p>
            <a:pPr marL="0" indent="0">
              <a:buNone/>
            </a:pPr>
            <a:r>
              <a:rPr lang="es-ES" i="1" dirty="0"/>
              <a:t>El objetivo es construir una o más pilas verticales de bloques. Sólo se puede mover un bloque a la vez: puede colocarse sobre la mesa o encima de otro bloque. Debido a esto, cualquier bloque que esté, en un momento dado, debajo de otro bloque no se puede mover. Además, algunos tipos de bloques no pueden tener otros bloques apilados encima.</a:t>
            </a:r>
          </a:p>
        </p:txBody>
      </p:sp>
      <p:sp>
        <p:nvSpPr>
          <p:cNvPr id="3" name="TextBox 2">
            <a:extLst>
              <a:ext uri="{FF2B5EF4-FFF2-40B4-BE49-F238E27FC236}">
                <a16:creationId xmlns:a16="http://schemas.microsoft.com/office/drawing/2014/main" id="{827BECDE-D03E-D5D7-2977-A78C754F72E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pic>
        <p:nvPicPr>
          <p:cNvPr id="8" name="Picture 7" descr="A green squares with black letters&#10;&#10;Description automatically generated">
            <a:extLst>
              <a:ext uri="{FF2B5EF4-FFF2-40B4-BE49-F238E27FC236}">
                <a16:creationId xmlns:a16="http://schemas.microsoft.com/office/drawing/2014/main" id="{08F77BDD-CA70-8BBC-DBD6-30E282615D54}"/>
              </a:ext>
            </a:extLst>
          </p:cNvPr>
          <p:cNvPicPr>
            <a:picLocks noChangeAspect="1"/>
          </p:cNvPicPr>
          <p:nvPr/>
        </p:nvPicPr>
        <p:blipFill>
          <a:blip r:embed="rId3"/>
          <a:stretch>
            <a:fillRect/>
          </a:stretch>
        </p:blipFill>
        <p:spPr>
          <a:xfrm>
            <a:off x="8930855" y="1517773"/>
            <a:ext cx="1759789" cy="1550705"/>
          </a:xfrm>
          <a:prstGeom prst="rect">
            <a:avLst/>
          </a:prstGeom>
        </p:spPr>
      </p:pic>
      <p:pic>
        <p:nvPicPr>
          <p:cNvPr id="10" name="Picture 9" descr="A green squares with black text&#10;&#10;Description automatically generated">
            <a:extLst>
              <a:ext uri="{FF2B5EF4-FFF2-40B4-BE49-F238E27FC236}">
                <a16:creationId xmlns:a16="http://schemas.microsoft.com/office/drawing/2014/main" id="{09E1EEB1-A928-73D3-D95C-27947F235854}"/>
              </a:ext>
            </a:extLst>
          </p:cNvPr>
          <p:cNvPicPr>
            <a:picLocks noChangeAspect="1"/>
          </p:cNvPicPr>
          <p:nvPr/>
        </p:nvPicPr>
        <p:blipFill>
          <a:blip r:embed="rId4"/>
          <a:stretch>
            <a:fillRect/>
          </a:stretch>
        </p:blipFill>
        <p:spPr>
          <a:xfrm>
            <a:off x="8930854" y="3429000"/>
            <a:ext cx="1759789" cy="2212804"/>
          </a:xfrm>
          <a:prstGeom prst="rect">
            <a:avLst/>
          </a:prstGeom>
        </p:spPr>
      </p:pic>
    </p:spTree>
    <p:extLst>
      <p:ext uri="{BB962C8B-B14F-4D97-AF65-F5344CB8AC3E}">
        <p14:creationId xmlns:p14="http://schemas.microsoft.com/office/powerpoint/2010/main" val="19145852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ADECAF-C15C-4A61-9CFA-E9EE49DB8E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0C80F4-B149-D4AB-593D-634BD40AC009}"/>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24DB4560-E096-D838-8129-024A721FCB5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09E8C1C-2A13-E45C-2C6A-011A41CF8242}"/>
              </a:ext>
            </a:extLst>
          </p:cNvPr>
          <p:cNvSpPr>
            <a:spLocks noGrp="1"/>
          </p:cNvSpPr>
          <p:nvPr>
            <p:ph type="sldNum" sz="quarter" idx="12"/>
          </p:nvPr>
        </p:nvSpPr>
        <p:spPr/>
        <p:txBody>
          <a:bodyPr/>
          <a:lstStyle/>
          <a:p>
            <a:fld id="{87E7843D-FF13-4365-9478-9625B70A2705}" type="slidenum">
              <a:rPr lang="en-US" smtClean="0"/>
              <a:t>28</a:t>
            </a:fld>
            <a:endParaRPr lang="en-US"/>
          </a:p>
        </p:txBody>
      </p:sp>
      <p:sp>
        <p:nvSpPr>
          <p:cNvPr id="4" name="Content Placeholder 3">
            <a:extLst>
              <a:ext uri="{FF2B5EF4-FFF2-40B4-BE49-F238E27FC236}">
                <a16:creationId xmlns:a16="http://schemas.microsoft.com/office/drawing/2014/main" id="{7E1D88FA-0B83-E48E-A940-0B082D61B868}"/>
              </a:ext>
            </a:extLst>
          </p:cNvPr>
          <p:cNvSpPr>
            <a:spLocks noGrp="1"/>
          </p:cNvSpPr>
          <p:nvPr>
            <p:ph idx="1"/>
          </p:nvPr>
        </p:nvSpPr>
        <p:spPr>
          <a:xfrm>
            <a:off x="700635" y="2293126"/>
            <a:ext cx="7528965" cy="3636088"/>
          </a:xfrm>
        </p:spPr>
        <p:txBody>
          <a:bodyPr>
            <a:normAutofit/>
          </a:bodyPr>
          <a:lstStyle/>
          <a:p>
            <a:pPr marL="0" indent="0">
              <a:buNone/>
            </a:pPr>
            <a:r>
              <a:rPr lang="es-ES" dirty="0"/>
              <a:t>Herbert </a:t>
            </a:r>
            <a:r>
              <a:rPr lang="es-ES" dirty="0" err="1"/>
              <a:t>Simon</a:t>
            </a:r>
            <a:r>
              <a:rPr lang="es-ES" dirty="0"/>
              <a:t> (1957) predijo que en 10 años con IA se iba a lograr batir al campeón mundial de ajedrez, y resolver teoremas matemáticos complejos… cosas que demoraron 40 años.</a:t>
            </a:r>
          </a:p>
          <a:p>
            <a:pPr marL="0" indent="0">
              <a:buNone/>
            </a:pPr>
            <a:r>
              <a:rPr lang="es-ES" dirty="0"/>
              <a:t>El problema de esta sobre-expectativas son por dos motivos:</a:t>
            </a:r>
          </a:p>
          <a:p>
            <a:r>
              <a:rPr lang="es-ES" dirty="0"/>
              <a:t>Algoritmos de ese momento se basaban en </a:t>
            </a:r>
            <a:r>
              <a:rPr lang="es-ES" b="1" dirty="0">
                <a:solidFill>
                  <a:schemeClr val="accent1">
                    <a:lumMod val="75000"/>
                  </a:schemeClr>
                </a:solidFill>
              </a:rPr>
              <a:t>introspección informada </a:t>
            </a:r>
            <a:r>
              <a:rPr lang="es-ES" dirty="0"/>
              <a:t>en como los humanos realizan una tarea.</a:t>
            </a:r>
          </a:p>
          <a:p>
            <a:r>
              <a:rPr lang="es-ES" dirty="0"/>
              <a:t>No se había desarrollado las teorías computacionales de complejidad algorítmica, por lo que no se sabía cómo escalaban los algoritmos.</a:t>
            </a:r>
          </a:p>
          <a:p>
            <a:endParaRPr lang="es-ES" dirty="0"/>
          </a:p>
        </p:txBody>
      </p:sp>
      <p:sp>
        <p:nvSpPr>
          <p:cNvPr id="3" name="TextBox 2">
            <a:extLst>
              <a:ext uri="{FF2B5EF4-FFF2-40B4-BE49-F238E27FC236}">
                <a16:creationId xmlns:a16="http://schemas.microsoft.com/office/drawing/2014/main" id="{F82BBC7B-C1D6-33C5-D93B-5B312EB0E60D}"/>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Primer invierno (1966-1973)</a:t>
            </a:r>
          </a:p>
        </p:txBody>
      </p:sp>
      <p:pic>
        <p:nvPicPr>
          <p:cNvPr id="9" name="Picture 8" descr="Looking down on a road through the wintery forest">
            <a:extLst>
              <a:ext uri="{FF2B5EF4-FFF2-40B4-BE49-F238E27FC236}">
                <a16:creationId xmlns:a16="http://schemas.microsoft.com/office/drawing/2014/main" id="{301569C6-4630-DE6B-4AD6-D83573E9ACBC}"/>
              </a:ext>
            </a:extLst>
          </p:cNvPr>
          <p:cNvPicPr>
            <a:picLocks noChangeAspect="1"/>
          </p:cNvPicPr>
          <p:nvPr/>
        </p:nvPicPr>
        <p:blipFill rotWithShape="1">
          <a:blip r:embed="rId3"/>
          <a:srcRect r="51889"/>
          <a:stretch/>
        </p:blipFill>
        <p:spPr>
          <a:xfrm>
            <a:off x="8229600" y="840730"/>
            <a:ext cx="3739401" cy="5176539"/>
          </a:xfrm>
          <a:prstGeom prst="rect">
            <a:avLst/>
          </a:prstGeom>
        </p:spPr>
      </p:pic>
    </p:spTree>
    <p:extLst>
      <p:ext uri="{BB962C8B-B14F-4D97-AF65-F5344CB8AC3E}">
        <p14:creationId xmlns:p14="http://schemas.microsoft.com/office/powerpoint/2010/main" val="22213748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80FCC-E063-913B-8C34-180E189D39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20A426-6A5A-0473-E5B0-1ED55C3C717D}"/>
              </a:ext>
            </a:extLst>
          </p:cNvPr>
          <p:cNvSpPr>
            <a:spLocks noGrp="1"/>
          </p:cNvSpPr>
          <p:nvPr>
            <p:ph type="title"/>
          </p:nvPr>
        </p:nvSpPr>
        <p:spPr>
          <a:xfrm>
            <a:off x="4641011" y="922096"/>
            <a:ext cx="6750890"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DDDD822D-75D1-46FA-31DD-0314DEE08C2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649FC09-2695-78EF-42A2-D0D428926DBD}"/>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4" name="Content Placeholder 3">
            <a:extLst>
              <a:ext uri="{FF2B5EF4-FFF2-40B4-BE49-F238E27FC236}">
                <a16:creationId xmlns:a16="http://schemas.microsoft.com/office/drawing/2014/main" id="{C01F1203-7FB4-C2A6-4F4B-7AC9B41595F4}"/>
              </a:ext>
            </a:extLst>
          </p:cNvPr>
          <p:cNvSpPr>
            <a:spLocks noGrp="1"/>
          </p:cNvSpPr>
          <p:nvPr>
            <p:ph idx="1"/>
          </p:nvPr>
        </p:nvSpPr>
        <p:spPr>
          <a:xfrm>
            <a:off x="4641010" y="2293126"/>
            <a:ext cx="6659593" cy="3636088"/>
          </a:xfrm>
        </p:spPr>
        <p:txBody>
          <a:bodyPr>
            <a:normAutofit/>
          </a:bodyPr>
          <a:lstStyle/>
          <a:p>
            <a:pPr marL="0" indent="0">
              <a:buNone/>
            </a:pPr>
            <a:r>
              <a:rPr lang="es-ES" dirty="0"/>
              <a:t>El libro de Minsky y Papert, llamado </a:t>
            </a:r>
            <a:r>
              <a:rPr lang="es-ES" b="1" dirty="0">
                <a:solidFill>
                  <a:schemeClr val="accent3">
                    <a:lumMod val="75000"/>
                  </a:schemeClr>
                </a:solidFill>
              </a:rPr>
              <a:t>Perceptrones</a:t>
            </a:r>
            <a:r>
              <a:rPr lang="es-ES" dirty="0"/>
              <a:t> (1969) se probó que los perceptrones (modelo de neurona), podían representar muy pocas funciones, principalmente la función lógica XOR.</a:t>
            </a:r>
          </a:p>
          <a:p>
            <a:pPr marL="0" indent="0">
              <a:buNone/>
            </a:pPr>
            <a:r>
              <a:rPr lang="es-ES" dirty="0"/>
              <a:t>Esto mató todo desarrollo de Deep </a:t>
            </a:r>
            <a:r>
              <a:rPr lang="es-ES" dirty="0" err="1"/>
              <a:t>Learning</a:t>
            </a:r>
            <a:r>
              <a:rPr lang="es-ES" dirty="0"/>
              <a:t> y neurociencia computacional durante 15 años.</a:t>
            </a:r>
          </a:p>
          <a:p>
            <a:pPr marL="0" indent="0">
              <a:buNone/>
            </a:pPr>
            <a:br>
              <a:rPr lang="es-ES" b="1" dirty="0"/>
            </a:br>
            <a:r>
              <a:rPr lang="es-ES" b="1" dirty="0"/>
              <a:t>Spoiler</a:t>
            </a:r>
            <a:r>
              <a:rPr lang="es-ES" dirty="0"/>
              <a:t>: En Aprendizaje de Maquina I veremos que esta afirmación, aunque no incorrecta, no era válida.</a:t>
            </a:r>
          </a:p>
        </p:txBody>
      </p:sp>
      <p:sp>
        <p:nvSpPr>
          <p:cNvPr id="3" name="TextBox 2">
            <a:extLst>
              <a:ext uri="{FF2B5EF4-FFF2-40B4-BE49-F238E27FC236}">
                <a16:creationId xmlns:a16="http://schemas.microsoft.com/office/drawing/2014/main" id="{D363AD48-305D-A917-51E1-09B9C5B98E59}"/>
              </a:ext>
            </a:extLst>
          </p:cNvPr>
          <p:cNvSpPr txBox="1"/>
          <p:nvPr/>
        </p:nvSpPr>
        <p:spPr>
          <a:xfrm>
            <a:off x="4641009" y="1681324"/>
            <a:ext cx="3740477" cy="461665"/>
          </a:xfrm>
          <a:prstGeom prst="rect">
            <a:avLst/>
          </a:prstGeom>
          <a:noFill/>
        </p:spPr>
        <p:txBody>
          <a:bodyPr wrap="square" rtlCol="0">
            <a:spAutoFit/>
          </a:bodyPr>
          <a:lstStyle/>
          <a:p>
            <a:r>
              <a:rPr lang="es-ES_tradnl" sz="2400" dirty="0">
                <a:latin typeface="+mj-lt"/>
              </a:rPr>
              <a:t>Primer invierno (1966-1973)</a:t>
            </a:r>
          </a:p>
        </p:txBody>
      </p:sp>
      <p:pic>
        <p:nvPicPr>
          <p:cNvPr id="9" name="Picture 8" descr="Looking down on a road through the wintery forest">
            <a:extLst>
              <a:ext uri="{FF2B5EF4-FFF2-40B4-BE49-F238E27FC236}">
                <a16:creationId xmlns:a16="http://schemas.microsoft.com/office/drawing/2014/main" id="{44256E4B-7C57-44BD-204F-B592872AB627}"/>
              </a:ext>
            </a:extLst>
          </p:cNvPr>
          <p:cNvPicPr>
            <a:picLocks noChangeAspect="1"/>
          </p:cNvPicPr>
          <p:nvPr/>
        </p:nvPicPr>
        <p:blipFill rotWithShape="1">
          <a:blip r:embed="rId3"/>
          <a:srcRect r="51889"/>
          <a:stretch/>
        </p:blipFill>
        <p:spPr>
          <a:xfrm>
            <a:off x="785153" y="840730"/>
            <a:ext cx="3739401" cy="5176539"/>
          </a:xfrm>
          <a:prstGeom prst="rect">
            <a:avLst/>
          </a:prstGeom>
        </p:spPr>
      </p:pic>
    </p:spTree>
    <p:extLst>
      <p:ext uri="{BB962C8B-B14F-4D97-AF65-F5344CB8AC3E}">
        <p14:creationId xmlns:p14="http://schemas.microsoft.com/office/powerpoint/2010/main" val="1578760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485A3-56DE-FDD1-CF60-05DD485916F5}"/>
              </a:ext>
            </a:extLst>
          </p:cNvPr>
          <p:cNvSpPr>
            <a:spLocks noGrp="1"/>
          </p:cNvSpPr>
          <p:nvPr>
            <p:ph type="title"/>
          </p:nvPr>
        </p:nvSpPr>
        <p:spPr/>
        <p:txBody>
          <a:bodyPr/>
          <a:lstStyle/>
          <a:p>
            <a:r>
              <a:rPr lang="es-ES_tradnl" dirty="0"/>
              <a:t>Introducción</a:t>
            </a:r>
          </a:p>
        </p:txBody>
      </p:sp>
      <p:sp>
        <p:nvSpPr>
          <p:cNvPr id="3" name="Content Placeholder 2">
            <a:extLst>
              <a:ext uri="{FF2B5EF4-FFF2-40B4-BE49-F238E27FC236}">
                <a16:creationId xmlns:a16="http://schemas.microsoft.com/office/drawing/2014/main" id="{4C70BB9B-53AF-45B3-7B16-59BAAA893895}"/>
              </a:ext>
            </a:extLst>
          </p:cNvPr>
          <p:cNvSpPr>
            <a:spLocks noGrp="1"/>
          </p:cNvSpPr>
          <p:nvPr>
            <p:ph idx="1"/>
          </p:nvPr>
        </p:nvSpPr>
        <p:spPr/>
        <p:txBody>
          <a:bodyPr>
            <a:normAutofit/>
          </a:bodyPr>
          <a:lstStyle/>
          <a:p>
            <a:pPr marL="0" indent="0">
              <a:buNone/>
            </a:pPr>
            <a:r>
              <a:rPr lang="es-ES_tradnl" b="1" dirty="0"/>
              <a:t>Aula virtual:</a:t>
            </a:r>
          </a:p>
          <a:p>
            <a:pPr lvl="1"/>
            <a:r>
              <a:rPr lang="es-ES_tradnl" dirty="0">
                <a:hlinkClick r:id="rId3"/>
              </a:rPr>
              <a:t>https://campusposgrado.fi.uba.ar/course/view.php?id=253</a:t>
            </a:r>
          </a:p>
          <a:p>
            <a:pPr marL="0" indent="0">
              <a:buNone/>
            </a:pPr>
            <a:r>
              <a:rPr lang="es-ES_tradnl" b="1" dirty="0"/>
              <a:t>Repositorio de la materia:</a:t>
            </a:r>
          </a:p>
          <a:p>
            <a:pPr lvl="1"/>
            <a:r>
              <a:rPr lang="es-ES_tradnl" dirty="0">
                <a:hlinkClick r:id="rId3"/>
              </a:rPr>
              <a:t>https://github.com/FIUBA-Posgrado-Inteligencia-Artificial/intro_ia</a:t>
            </a:r>
            <a:endParaRPr lang="es-ES_tradnl" dirty="0"/>
          </a:p>
          <a:p>
            <a:pPr marL="0" indent="0">
              <a:buNone/>
            </a:pPr>
            <a:r>
              <a:rPr lang="es-ES_tradnl" b="1" dirty="0"/>
              <a:t>Consultas</a:t>
            </a:r>
          </a:p>
          <a:p>
            <a:pPr lvl="1"/>
            <a:r>
              <a:rPr lang="es-ES_tradnl" dirty="0"/>
              <a:t>Foro de consulta en el aula virtual</a:t>
            </a:r>
          </a:p>
          <a:p>
            <a:pPr marL="0" indent="0">
              <a:buNone/>
            </a:pPr>
            <a:r>
              <a:rPr lang="es-ES_tradnl" b="1" dirty="0"/>
              <a:t>Correo</a:t>
            </a:r>
          </a:p>
          <a:p>
            <a:pPr lvl="1"/>
            <a:r>
              <a:rPr lang="es-ES_tradnl" dirty="0"/>
              <a:t>Facundo Adrián Lucianna: </a:t>
            </a:r>
            <a:r>
              <a:rPr lang="es-ES_tradnl" dirty="0" err="1">
                <a:hlinkClick r:id="rId4"/>
              </a:rPr>
              <a:t>facundolucianna@gmail.co</a:t>
            </a:r>
            <a:r>
              <a:rPr lang="es-ES_tradnl" dirty="0" err="1">
                <a:hlinkClick r:id="rId4"/>
              </a:rPr>
              <a:t>m</a:t>
            </a:r>
            <a:endParaRPr lang="es-ES_tradnl" dirty="0"/>
          </a:p>
          <a:p>
            <a:pPr marL="457200" lvl="1" indent="0">
              <a:buNone/>
            </a:pPr>
            <a:endParaRPr lang="es-ES_tradnl" dirty="0"/>
          </a:p>
        </p:txBody>
      </p:sp>
      <p:sp>
        <p:nvSpPr>
          <p:cNvPr id="5" name="Footer Placeholder 4">
            <a:extLst>
              <a:ext uri="{FF2B5EF4-FFF2-40B4-BE49-F238E27FC236}">
                <a16:creationId xmlns:a16="http://schemas.microsoft.com/office/drawing/2014/main" id="{BD4E6ABB-381C-DA47-91D0-CD2F5A5ABB0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A295F56-C618-C54F-59E4-2C9E87649587}"/>
              </a:ext>
            </a:extLst>
          </p:cNvPr>
          <p:cNvSpPr>
            <a:spLocks noGrp="1"/>
          </p:cNvSpPr>
          <p:nvPr>
            <p:ph type="sldNum" sz="quarter" idx="12"/>
          </p:nvPr>
        </p:nvSpPr>
        <p:spPr/>
        <p:txBody>
          <a:bodyPr/>
          <a:lstStyle/>
          <a:p>
            <a:fld id="{87E7843D-FF13-4365-9478-9625B70A2705}" type="slidenum">
              <a:rPr lang="en-US" smtClean="0"/>
              <a:t>3</a:t>
            </a:fld>
            <a:endParaRPr lang="en-US"/>
          </a:p>
        </p:txBody>
      </p:sp>
    </p:spTree>
    <p:extLst>
      <p:ext uri="{BB962C8B-B14F-4D97-AF65-F5344CB8AC3E}">
        <p14:creationId xmlns:p14="http://schemas.microsoft.com/office/powerpoint/2010/main" val="26227040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C318B0-8EEE-626F-8E10-8AF2520A5A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280ADE-CEBB-5F0B-7467-4DBCCEF2161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4FE69223-D7C1-2911-C0A5-2103CEE17DF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DD5EF95-BC92-F046-23C9-A0AC97252492}"/>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4" name="Content Placeholder 3">
            <a:extLst>
              <a:ext uri="{FF2B5EF4-FFF2-40B4-BE49-F238E27FC236}">
                <a16:creationId xmlns:a16="http://schemas.microsoft.com/office/drawing/2014/main" id="{002A2604-D23A-4871-81A8-4F9692EAA3D5}"/>
              </a:ext>
            </a:extLst>
          </p:cNvPr>
          <p:cNvSpPr>
            <a:spLocks noGrp="1"/>
          </p:cNvSpPr>
          <p:nvPr>
            <p:ph idx="1"/>
          </p:nvPr>
        </p:nvSpPr>
        <p:spPr>
          <a:xfrm>
            <a:off x="700635" y="2293126"/>
            <a:ext cx="7537591" cy="3636088"/>
          </a:xfrm>
        </p:spPr>
        <p:txBody>
          <a:bodyPr>
            <a:normAutofit/>
          </a:bodyPr>
          <a:lstStyle/>
          <a:p>
            <a:pPr marL="0" indent="0">
              <a:buNone/>
            </a:pPr>
            <a:r>
              <a:rPr lang="es-ES" dirty="0"/>
              <a:t>Ante la falla los algoritmos desarrollados previamente, principalmente por su imposibilidad de escalar, </a:t>
            </a:r>
          </a:p>
          <a:p>
            <a:pPr marL="0" indent="0">
              <a:buNone/>
            </a:pPr>
            <a:r>
              <a:rPr lang="es-ES" dirty="0"/>
              <a:t>Llegaron los sistemas expertos, la primera aplicación exitosa de IA. </a:t>
            </a:r>
          </a:p>
          <a:p>
            <a:pPr marL="0" indent="0">
              <a:buNone/>
            </a:pPr>
            <a:r>
              <a:rPr lang="es-ES" dirty="0"/>
              <a:t>El primer sistema experto fue el programa DENDRAL (1969) el cual infería estructuras moleculares, pero para poder resolver le introdujeron reglas de expertos químicos para evitar búsquedas innecesarias.</a:t>
            </a:r>
          </a:p>
          <a:p>
            <a:pPr marL="0" indent="0">
              <a:buNone/>
            </a:pPr>
            <a:r>
              <a:rPr lang="es-ES" dirty="0"/>
              <a:t>Luego otro invierno de IA, pero esta vez comercial.</a:t>
            </a:r>
          </a:p>
        </p:txBody>
      </p:sp>
      <p:sp>
        <p:nvSpPr>
          <p:cNvPr id="3" name="TextBox 2">
            <a:extLst>
              <a:ext uri="{FF2B5EF4-FFF2-40B4-BE49-F238E27FC236}">
                <a16:creationId xmlns:a16="http://schemas.microsoft.com/office/drawing/2014/main" id="{94E9EE99-F2FC-A1BD-B487-CFB158243CA6}"/>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Sistemas expertos (1969-1986)</a:t>
            </a:r>
          </a:p>
        </p:txBody>
      </p:sp>
      <p:pic>
        <p:nvPicPr>
          <p:cNvPr id="8" name="Picture 7" descr="Floating chemistry structure">
            <a:extLst>
              <a:ext uri="{FF2B5EF4-FFF2-40B4-BE49-F238E27FC236}">
                <a16:creationId xmlns:a16="http://schemas.microsoft.com/office/drawing/2014/main" id="{6C398314-0AE5-CE7F-BC3A-2B5A8F9154C0}"/>
              </a:ext>
            </a:extLst>
          </p:cNvPr>
          <p:cNvPicPr>
            <a:picLocks noChangeAspect="1"/>
          </p:cNvPicPr>
          <p:nvPr/>
        </p:nvPicPr>
        <p:blipFill rotWithShape="1">
          <a:blip r:embed="rId3"/>
          <a:srcRect l="23714" t="13529" r="31224"/>
          <a:stretch/>
        </p:blipFill>
        <p:spPr>
          <a:xfrm>
            <a:off x="8238226" y="1323799"/>
            <a:ext cx="3502325" cy="4612105"/>
          </a:xfrm>
          <a:prstGeom prst="rect">
            <a:avLst/>
          </a:prstGeom>
        </p:spPr>
      </p:pic>
    </p:spTree>
    <p:extLst>
      <p:ext uri="{BB962C8B-B14F-4D97-AF65-F5344CB8AC3E}">
        <p14:creationId xmlns:p14="http://schemas.microsoft.com/office/powerpoint/2010/main" val="30760947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F4968C-B46C-C2F6-1556-483C913332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FDB23F-8C68-BF50-E34C-FE579D53FBC8}"/>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7CC0F27A-D212-9189-7D99-B6A4FA1CC30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5FC3BB3-D1A8-AD6C-9761-19B4259FD494}"/>
              </a:ext>
            </a:extLst>
          </p:cNvPr>
          <p:cNvSpPr>
            <a:spLocks noGrp="1"/>
          </p:cNvSpPr>
          <p:nvPr>
            <p:ph type="sldNum" sz="quarter" idx="12"/>
          </p:nvPr>
        </p:nvSpPr>
        <p:spPr/>
        <p:txBody>
          <a:bodyPr/>
          <a:lstStyle/>
          <a:p>
            <a:fld id="{87E7843D-FF13-4365-9478-9625B70A2705}" type="slidenum">
              <a:rPr lang="en-US" smtClean="0"/>
              <a:t>31</a:t>
            </a:fld>
            <a:endParaRPr lang="en-US"/>
          </a:p>
        </p:txBody>
      </p:sp>
      <p:sp>
        <p:nvSpPr>
          <p:cNvPr id="4" name="Content Placeholder 3">
            <a:extLst>
              <a:ext uri="{FF2B5EF4-FFF2-40B4-BE49-F238E27FC236}">
                <a16:creationId xmlns:a16="http://schemas.microsoft.com/office/drawing/2014/main" id="{FD495352-C906-9A87-FE7A-E4DECCEDEEB6}"/>
              </a:ext>
            </a:extLst>
          </p:cNvPr>
          <p:cNvSpPr>
            <a:spLocks noGrp="1"/>
          </p:cNvSpPr>
          <p:nvPr>
            <p:ph idx="1"/>
          </p:nvPr>
        </p:nvSpPr>
        <p:spPr>
          <a:xfrm>
            <a:off x="700635" y="2293126"/>
            <a:ext cx="10691265" cy="3636088"/>
          </a:xfrm>
        </p:spPr>
        <p:txBody>
          <a:bodyPr>
            <a:normAutofit/>
          </a:bodyPr>
          <a:lstStyle/>
          <a:p>
            <a:pPr marL="0" indent="0">
              <a:buNone/>
            </a:pPr>
            <a:r>
              <a:rPr lang="es-ES" dirty="0"/>
              <a:t>En los 80, se re-descubrió el </a:t>
            </a:r>
            <a:r>
              <a:rPr lang="es-ES" b="1" dirty="0">
                <a:solidFill>
                  <a:schemeClr val="accent1">
                    <a:lumMod val="75000"/>
                  </a:schemeClr>
                </a:solidFill>
              </a:rPr>
              <a:t>algoritmo de aprendizaje back-</a:t>
            </a:r>
            <a:r>
              <a:rPr lang="es-ES" b="1" dirty="0" err="1">
                <a:solidFill>
                  <a:schemeClr val="accent1">
                    <a:lumMod val="75000"/>
                  </a:schemeClr>
                </a:solidFill>
              </a:rPr>
              <a:t>propagation</a:t>
            </a:r>
            <a:r>
              <a:rPr lang="es-ES" dirty="0"/>
              <a:t>, tarea fundamental para que las redes se entrenaran.</a:t>
            </a:r>
          </a:p>
          <a:p>
            <a:pPr marL="0" indent="0">
              <a:buNone/>
            </a:pPr>
            <a:r>
              <a:rPr lang="es-ES" dirty="0" err="1"/>
              <a:t>Geoff</a:t>
            </a:r>
            <a:r>
              <a:rPr lang="es-ES" dirty="0"/>
              <a:t> Hinton, unos de los principales impulsores de la vuelta de redes neuronales, describió a los símbolos como el “éter de la IA”. Siendo la primera vez que se puso en discusión la idea de que la inteligencia se trataba de símbolos representativos que los primeros modelos de IA tenían en cuenta.</a:t>
            </a:r>
          </a:p>
          <a:p>
            <a:pPr marL="0" indent="0">
              <a:buNone/>
            </a:pPr>
            <a:endParaRPr lang="es-ES" dirty="0"/>
          </a:p>
        </p:txBody>
      </p:sp>
      <p:sp>
        <p:nvSpPr>
          <p:cNvPr id="3" name="TextBox 2">
            <a:extLst>
              <a:ext uri="{FF2B5EF4-FFF2-40B4-BE49-F238E27FC236}">
                <a16:creationId xmlns:a16="http://schemas.microsoft.com/office/drawing/2014/main" id="{FA61A690-DDF5-AA6C-0A08-F2F7C4455D97}"/>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retorno de las redes neuronales (1986-presente)</a:t>
            </a:r>
          </a:p>
        </p:txBody>
      </p:sp>
    </p:spTree>
    <p:extLst>
      <p:ext uri="{BB962C8B-B14F-4D97-AF65-F5344CB8AC3E}">
        <p14:creationId xmlns:p14="http://schemas.microsoft.com/office/powerpoint/2010/main" val="5046497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C1F684-BDA8-986F-7732-BD179C9E78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1524A-B348-E5D1-1F22-F8DBABDCF65A}"/>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91C92EC-56DA-9287-893F-E3F5A057F27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D2419D0-2E99-4252-9956-8C5E35BCCA9D}"/>
              </a:ext>
            </a:extLst>
          </p:cNvPr>
          <p:cNvSpPr>
            <a:spLocks noGrp="1"/>
          </p:cNvSpPr>
          <p:nvPr>
            <p:ph type="sldNum" sz="quarter" idx="12"/>
          </p:nvPr>
        </p:nvSpPr>
        <p:spPr/>
        <p:txBody>
          <a:bodyPr/>
          <a:lstStyle/>
          <a:p>
            <a:fld id="{87E7843D-FF13-4365-9478-9625B70A2705}" type="slidenum">
              <a:rPr lang="en-US" smtClean="0"/>
              <a:t>32</a:t>
            </a:fld>
            <a:endParaRPr lang="en-US"/>
          </a:p>
        </p:txBody>
      </p:sp>
      <p:sp>
        <p:nvSpPr>
          <p:cNvPr id="4" name="Content Placeholder 3">
            <a:extLst>
              <a:ext uri="{FF2B5EF4-FFF2-40B4-BE49-F238E27FC236}">
                <a16:creationId xmlns:a16="http://schemas.microsoft.com/office/drawing/2014/main" id="{DAFE00F7-F4FF-610B-1C82-8DA78C3C9CB8}"/>
              </a:ext>
            </a:extLst>
          </p:cNvPr>
          <p:cNvSpPr>
            <a:spLocks noGrp="1"/>
          </p:cNvSpPr>
          <p:nvPr>
            <p:ph idx="1"/>
          </p:nvPr>
        </p:nvSpPr>
        <p:spPr>
          <a:xfrm>
            <a:off x="700635" y="2293126"/>
            <a:ext cx="10691265" cy="3636088"/>
          </a:xfrm>
        </p:spPr>
        <p:txBody>
          <a:bodyPr>
            <a:normAutofit lnSpcReduction="10000"/>
          </a:bodyPr>
          <a:lstStyle/>
          <a:p>
            <a:pPr marL="0" indent="0">
              <a:buNone/>
            </a:pPr>
            <a:r>
              <a:rPr lang="es-ES" dirty="0"/>
              <a:t>Durante los finales de los ‘80, IA tomó un enfoque más científico que previamente, se alejó de conceptos filosóficos y lógica booleana, a usar probabilidad, y experimentos validables. </a:t>
            </a:r>
          </a:p>
          <a:p>
            <a:pPr marL="0" indent="0">
              <a:buNone/>
            </a:pPr>
            <a:r>
              <a:rPr lang="es-ES" dirty="0"/>
              <a:t>Esto llevo a que IA vuelva a tomar elementos de otras áreas de ciencias que se había alejado (partiendo de un mismo origen)… tales como estadística, teoría de control, teoría de la información, optimizaciones, entre otros. </a:t>
            </a:r>
          </a:p>
          <a:p>
            <a:pPr marL="0" indent="0">
              <a:buNone/>
            </a:pPr>
            <a:r>
              <a:rPr lang="es-ES" dirty="0"/>
              <a:t>Esto llevo a la prevalencia de aprendizaje automático y al desarrollo de los modelos que hoy conocemos. Tales como </a:t>
            </a:r>
            <a:r>
              <a:rPr lang="es-ES" b="1" dirty="0">
                <a:solidFill>
                  <a:schemeClr val="accent1">
                    <a:lumMod val="75000"/>
                  </a:schemeClr>
                </a:solidFill>
              </a:rPr>
              <a:t>cadenas de </a:t>
            </a:r>
            <a:r>
              <a:rPr lang="es-ES" b="1" dirty="0" err="1">
                <a:solidFill>
                  <a:schemeClr val="accent1">
                    <a:lumMod val="75000"/>
                  </a:schemeClr>
                </a:solidFill>
              </a:rPr>
              <a:t>Markov</a:t>
            </a:r>
            <a:r>
              <a:rPr lang="es-ES" dirty="0"/>
              <a:t>, </a:t>
            </a:r>
            <a:r>
              <a:rPr lang="es-ES" b="1" dirty="0">
                <a:solidFill>
                  <a:schemeClr val="accent6">
                    <a:lumMod val="60000"/>
                    <a:lumOff val="40000"/>
                  </a:schemeClr>
                </a:solidFill>
              </a:rPr>
              <a:t>redes bayesianas</a:t>
            </a:r>
            <a:r>
              <a:rPr lang="es-ES" dirty="0"/>
              <a:t>, </a:t>
            </a:r>
            <a:r>
              <a:rPr lang="es-ES" b="1" dirty="0">
                <a:solidFill>
                  <a:schemeClr val="accent3">
                    <a:lumMod val="75000"/>
                  </a:schemeClr>
                </a:solidFill>
              </a:rPr>
              <a:t>máquinas de vectores de soporte</a:t>
            </a:r>
            <a:r>
              <a:rPr lang="es-ES" dirty="0"/>
              <a:t>, etc. </a:t>
            </a:r>
          </a:p>
          <a:p>
            <a:pPr marL="0" indent="0">
              <a:buNone/>
            </a:pPr>
            <a:r>
              <a:rPr lang="es-ES" dirty="0"/>
              <a:t>Estos nuevos modelos fueron más importantes que los de redes neuronales, dado que se llegaban a mejores resultados, con mucho menos procesamiento.</a:t>
            </a:r>
          </a:p>
        </p:txBody>
      </p:sp>
      <p:sp>
        <p:nvSpPr>
          <p:cNvPr id="3" name="TextBox 2">
            <a:extLst>
              <a:ext uri="{FF2B5EF4-FFF2-40B4-BE49-F238E27FC236}">
                <a16:creationId xmlns:a16="http://schemas.microsoft.com/office/drawing/2014/main" id="{65582F7D-69A0-4701-99C4-3ED35072A39E}"/>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Aprendizaje Automático (1987-presente)</a:t>
            </a:r>
          </a:p>
        </p:txBody>
      </p:sp>
    </p:spTree>
    <p:extLst>
      <p:ext uri="{BB962C8B-B14F-4D97-AF65-F5344CB8AC3E}">
        <p14:creationId xmlns:p14="http://schemas.microsoft.com/office/powerpoint/2010/main" val="40454653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70E2C0-F19D-979D-CD02-A14ECEB3F5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150F49-0E23-EA6C-016E-BC8D568BDBF1}"/>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F03BAEA2-B105-F8D1-1C68-785AD566676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227F19-E4A7-628C-F629-680DE8C940D9}"/>
              </a:ext>
            </a:extLst>
          </p:cNvPr>
          <p:cNvSpPr>
            <a:spLocks noGrp="1"/>
          </p:cNvSpPr>
          <p:nvPr>
            <p:ph type="sldNum" sz="quarter" idx="12"/>
          </p:nvPr>
        </p:nvSpPr>
        <p:spPr/>
        <p:txBody>
          <a:bodyPr/>
          <a:lstStyle/>
          <a:p>
            <a:fld id="{87E7843D-FF13-4365-9478-9625B70A2705}" type="slidenum">
              <a:rPr lang="en-US" smtClean="0"/>
              <a:t>33</a:t>
            </a:fld>
            <a:endParaRPr lang="en-US"/>
          </a:p>
        </p:txBody>
      </p:sp>
      <p:sp>
        <p:nvSpPr>
          <p:cNvPr id="4" name="Content Placeholder 3">
            <a:extLst>
              <a:ext uri="{FF2B5EF4-FFF2-40B4-BE49-F238E27FC236}">
                <a16:creationId xmlns:a16="http://schemas.microsoft.com/office/drawing/2014/main" id="{85D6B81F-689E-50E9-349B-8AA4AB018BF1}"/>
              </a:ext>
            </a:extLst>
          </p:cNvPr>
          <p:cNvSpPr>
            <a:spLocks noGrp="1"/>
          </p:cNvSpPr>
          <p:nvPr>
            <p:ph idx="1"/>
          </p:nvPr>
        </p:nvSpPr>
        <p:spPr>
          <a:xfrm>
            <a:off x="700635" y="2293126"/>
            <a:ext cx="10691265" cy="3636088"/>
          </a:xfrm>
        </p:spPr>
        <p:txBody>
          <a:bodyPr>
            <a:normAutofit/>
          </a:bodyPr>
          <a:lstStyle/>
          <a:p>
            <a:pPr marL="0" indent="0">
              <a:buNone/>
            </a:pPr>
            <a:r>
              <a:rPr lang="es-ES" dirty="0"/>
              <a:t>Con la llegada de la </a:t>
            </a:r>
            <a:r>
              <a:rPr lang="es-ES" dirty="0" err="1"/>
              <a:t>World</a:t>
            </a:r>
            <a:r>
              <a:rPr lang="es-ES" dirty="0"/>
              <a:t> Wide Web y mejoras en las computadoras (gracias a la ley de Moore), empezamos a tener </a:t>
            </a:r>
            <a:r>
              <a:rPr lang="es-ES" dirty="0" err="1"/>
              <a:t>datasets</a:t>
            </a:r>
            <a:r>
              <a:rPr lang="es-ES" dirty="0"/>
              <a:t> enormes, un fenómeno llamado </a:t>
            </a:r>
            <a:r>
              <a:rPr lang="es-ES" dirty="0" err="1"/>
              <a:t>big</a:t>
            </a:r>
            <a:r>
              <a:rPr lang="es-ES" dirty="0"/>
              <a:t> data.</a:t>
            </a:r>
          </a:p>
          <a:p>
            <a:pPr marL="0" indent="0">
              <a:buNone/>
            </a:pPr>
            <a:r>
              <a:rPr lang="es-ES" dirty="0"/>
              <a:t>Esto llevo a la necesidad de desarrollar algoritmos que tomen ventaja de este nuevo volumen de datos.</a:t>
            </a:r>
          </a:p>
          <a:p>
            <a:pPr marL="0" indent="0">
              <a:buNone/>
            </a:pPr>
            <a:r>
              <a:rPr lang="es-ES" dirty="0"/>
              <a:t>La disponibilidad de </a:t>
            </a:r>
            <a:r>
              <a:rPr lang="es-ES" b="1" dirty="0">
                <a:solidFill>
                  <a:schemeClr val="accent2">
                    <a:lumMod val="75000"/>
                  </a:schemeClr>
                </a:solidFill>
              </a:rPr>
              <a:t>Big Data</a:t>
            </a:r>
            <a:r>
              <a:rPr lang="es-ES" dirty="0"/>
              <a:t>, ayudo a aprendizaje automático y a IA, recuperar atractivo comercial. Con Big data se logró en 2011 que el sistema IBM Watson llegar a un nivel de campeón humano de </a:t>
            </a:r>
            <a:r>
              <a:rPr lang="es-ES" dirty="0" err="1"/>
              <a:t>Jeopardy</a:t>
            </a:r>
            <a:r>
              <a:rPr lang="es-ES" dirty="0"/>
              <a:t>!</a:t>
            </a:r>
          </a:p>
          <a:p>
            <a:pPr marL="0" indent="0">
              <a:buNone/>
            </a:pPr>
            <a:endParaRPr lang="es-ES" dirty="0"/>
          </a:p>
        </p:txBody>
      </p:sp>
      <p:sp>
        <p:nvSpPr>
          <p:cNvPr id="3" name="TextBox 2">
            <a:extLst>
              <a:ext uri="{FF2B5EF4-FFF2-40B4-BE49-F238E27FC236}">
                <a16:creationId xmlns:a16="http://schemas.microsoft.com/office/drawing/2014/main" id="{740AB5EB-066B-FAEC-ACDF-09BBA1E748B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Big data (2001-presente)</a:t>
            </a:r>
          </a:p>
        </p:txBody>
      </p:sp>
    </p:spTree>
    <p:extLst>
      <p:ext uri="{BB962C8B-B14F-4D97-AF65-F5344CB8AC3E}">
        <p14:creationId xmlns:p14="http://schemas.microsoft.com/office/powerpoint/2010/main" val="42232894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58CA88-463D-4022-323D-DADCE281F0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BC4C86-A00D-3DEF-C1D2-6DC0F746D97A}"/>
              </a:ext>
            </a:extLst>
          </p:cNvPr>
          <p:cNvSpPr>
            <a:spLocks noGrp="1"/>
          </p:cNvSpPr>
          <p:nvPr>
            <p:ph type="title"/>
          </p:nvPr>
        </p:nvSpPr>
        <p:spPr>
          <a:xfrm>
            <a:off x="4934309" y="922096"/>
            <a:ext cx="6457591"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FDA9D2C2-8E85-C348-B0F5-3E3D8F1F77C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1722324-6B8C-F67F-F7F8-AC5871B917BE}"/>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244E795A-3A22-7666-3C2B-E0EFA7635406}"/>
              </a:ext>
            </a:extLst>
          </p:cNvPr>
          <p:cNvSpPr>
            <a:spLocks noGrp="1"/>
          </p:cNvSpPr>
          <p:nvPr>
            <p:ph idx="1"/>
          </p:nvPr>
        </p:nvSpPr>
        <p:spPr>
          <a:xfrm>
            <a:off x="4934309" y="2293126"/>
            <a:ext cx="6457591" cy="3636088"/>
          </a:xfrm>
        </p:spPr>
        <p:txBody>
          <a:bodyPr>
            <a:normAutofit fontScale="92500" lnSpcReduction="20000"/>
          </a:bodyPr>
          <a:lstStyle/>
          <a:p>
            <a:pPr marL="0" indent="0">
              <a:buNone/>
            </a:pPr>
            <a:r>
              <a:rPr lang="es-ES" dirty="0"/>
              <a:t>Finalmente, con la llegada de Big Data, las redes neuronales, ahora con suficiente procesamiento como para lograr grandes redes y profundas, se logró explotar su potencial. </a:t>
            </a:r>
          </a:p>
          <a:p>
            <a:pPr marL="0" indent="0">
              <a:buNone/>
            </a:pPr>
            <a:r>
              <a:rPr lang="es-ES" dirty="0"/>
              <a:t>Se lograron enormes avances en casi cualquier área que se propusieran implementar estos algoritmos… finalmente con sistemas que son muy parecidos a estructuras nerviosas.</a:t>
            </a:r>
          </a:p>
          <a:p>
            <a:pPr marL="0" indent="0">
              <a:buNone/>
            </a:pPr>
            <a:r>
              <a:rPr lang="es-ES" dirty="0"/>
              <a:t>Deep </a:t>
            </a:r>
            <a:r>
              <a:rPr lang="es-ES" dirty="0" err="1"/>
              <a:t>Learning</a:t>
            </a:r>
            <a:r>
              <a:rPr lang="es-ES" dirty="0"/>
              <a:t> solo se pudo desarrollar en los últimos tiempos, cuando se lograron CPU que pueden realizar 10</a:t>
            </a:r>
            <a:r>
              <a:rPr lang="es-ES" baseline="30000" dirty="0"/>
              <a:t>10</a:t>
            </a:r>
            <a:r>
              <a:rPr lang="es-ES" dirty="0"/>
              <a:t> operaciones por segundo, o gracias al desarrollo de hardware especifico (GPU, TPU o FPGA) para el procesamiento paralelo de tensores (10</a:t>
            </a:r>
            <a:r>
              <a:rPr lang="es-ES" baseline="30000" dirty="0"/>
              <a:t>17</a:t>
            </a:r>
            <a:r>
              <a:rPr lang="es-ES" dirty="0"/>
              <a:t> operaciones/segundo). Y además gracias a Big Data con </a:t>
            </a:r>
            <a:r>
              <a:rPr lang="es-ES" dirty="0" err="1"/>
              <a:t>Petabytes</a:t>
            </a:r>
            <a:r>
              <a:rPr lang="es-ES" dirty="0"/>
              <a:t> de datos para entrenar.</a:t>
            </a:r>
          </a:p>
        </p:txBody>
      </p:sp>
      <p:sp>
        <p:nvSpPr>
          <p:cNvPr id="3" name="TextBox 2">
            <a:extLst>
              <a:ext uri="{FF2B5EF4-FFF2-40B4-BE49-F238E27FC236}">
                <a16:creationId xmlns:a16="http://schemas.microsoft.com/office/drawing/2014/main" id="{F55D4935-0FDA-9E68-B560-E841F99607DE}"/>
              </a:ext>
            </a:extLst>
          </p:cNvPr>
          <p:cNvSpPr txBox="1"/>
          <p:nvPr/>
        </p:nvSpPr>
        <p:spPr>
          <a:xfrm>
            <a:off x="4934309" y="1681324"/>
            <a:ext cx="6657057" cy="461665"/>
          </a:xfrm>
          <a:prstGeom prst="rect">
            <a:avLst/>
          </a:prstGeom>
          <a:noFill/>
        </p:spPr>
        <p:txBody>
          <a:bodyPr wrap="square" rtlCol="0">
            <a:spAutoFit/>
          </a:bodyPr>
          <a:lstStyle/>
          <a:p>
            <a:r>
              <a:rPr lang="es-ES_tradnl" sz="2400" dirty="0">
                <a:latin typeface="+mj-lt"/>
              </a:rPr>
              <a:t>Deep </a:t>
            </a:r>
            <a:r>
              <a:rPr lang="es-ES_tradnl" sz="2400" dirty="0" err="1">
                <a:latin typeface="+mj-lt"/>
              </a:rPr>
              <a:t>Learning</a:t>
            </a:r>
            <a:r>
              <a:rPr lang="es-ES_tradnl" sz="2400" dirty="0">
                <a:latin typeface="+mj-lt"/>
              </a:rPr>
              <a:t> (2001-presente)</a:t>
            </a:r>
          </a:p>
        </p:txBody>
      </p:sp>
      <p:pic>
        <p:nvPicPr>
          <p:cNvPr id="8" name="Picture 7" descr="Abstract background of data">
            <a:extLst>
              <a:ext uri="{FF2B5EF4-FFF2-40B4-BE49-F238E27FC236}">
                <a16:creationId xmlns:a16="http://schemas.microsoft.com/office/drawing/2014/main" id="{FF5AD075-5B5B-EABA-2963-485DC19613CF}"/>
              </a:ext>
            </a:extLst>
          </p:cNvPr>
          <p:cNvPicPr>
            <a:picLocks noChangeAspect="1"/>
          </p:cNvPicPr>
          <p:nvPr/>
        </p:nvPicPr>
        <p:blipFill rotWithShape="1">
          <a:blip r:embed="rId3"/>
          <a:srcRect l="49163" r="6442"/>
          <a:stretch/>
        </p:blipFill>
        <p:spPr>
          <a:xfrm>
            <a:off x="800100" y="1039442"/>
            <a:ext cx="3771900" cy="4779115"/>
          </a:xfrm>
          <a:prstGeom prst="rect">
            <a:avLst/>
          </a:prstGeom>
        </p:spPr>
      </p:pic>
    </p:spTree>
    <p:extLst>
      <p:ext uri="{BB962C8B-B14F-4D97-AF65-F5344CB8AC3E}">
        <p14:creationId xmlns:p14="http://schemas.microsoft.com/office/powerpoint/2010/main" val="6222681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5543E7-87B0-70F5-0A28-81CCEAB5EFC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25C011-7085-1AE0-1774-C7918266B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AF7241A-24F1-3F97-25A9-3E8BD3321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D1ED24F-7609-30CA-16BC-0567593605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7E7DBF6-CE8D-9D7F-A2AA-8B6732415E7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Beneficios y Riesgos de la IA</a:t>
            </a:r>
          </a:p>
        </p:txBody>
      </p:sp>
      <p:pic>
        <p:nvPicPr>
          <p:cNvPr id="4" name="Picture 3" descr="Vector background of vibrant colors splashing">
            <a:extLst>
              <a:ext uri="{FF2B5EF4-FFF2-40B4-BE49-F238E27FC236}">
                <a16:creationId xmlns:a16="http://schemas.microsoft.com/office/drawing/2014/main" id="{5E0375EA-AD74-350E-ADD6-099A4E18F1F2}"/>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1080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E1636-8E42-3D69-6462-21F4729BC8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E03CED-5CC5-548C-76A5-0822FABCEE6D}"/>
              </a:ext>
            </a:extLst>
          </p:cNvPr>
          <p:cNvSpPr>
            <a:spLocks noGrp="1"/>
          </p:cNvSpPr>
          <p:nvPr>
            <p:ph type="title"/>
          </p:nvPr>
        </p:nvSpPr>
        <p:spPr/>
        <p:txBody>
          <a:bodyPr/>
          <a:lstStyle/>
          <a:p>
            <a:r>
              <a:rPr lang="es-ES_tradnl" dirty="0"/>
              <a:t>Beneficios de LA IA</a:t>
            </a:r>
          </a:p>
        </p:txBody>
      </p:sp>
      <p:sp>
        <p:nvSpPr>
          <p:cNvPr id="5" name="Footer Placeholder 4">
            <a:extLst>
              <a:ext uri="{FF2B5EF4-FFF2-40B4-BE49-F238E27FC236}">
                <a16:creationId xmlns:a16="http://schemas.microsoft.com/office/drawing/2014/main" id="{63DA52C0-915D-62B7-A099-37D4A27D06A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6D877A0-B140-068D-E079-8E5D8FAD338D}"/>
              </a:ext>
            </a:extLst>
          </p:cNvPr>
          <p:cNvSpPr>
            <a:spLocks noGrp="1"/>
          </p:cNvSpPr>
          <p:nvPr>
            <p:ph type="sldNum" sz="quarter" idx="12"/>
          </p:nvPr>
        </p:nvSpPr>
        <p:spPr/>
        <p:txBody>
          <a:bodyPr/>
          <a:lstStyle/>
          <a:p>
            <a:fld id="{87E7843D-FF13-4365-9478-9625B70A2705}" type="slidenum">
              <a:rPr lang="en-US" smtClean="0"/>
              <a:t>36</a:t>
            </a:fld>
            <a:endParaRPr lang="en-US"/>
          </a:p>
        </p:txBody>
      </p:sp>
      <p:sp>
        <p:nvSpPr>
          <p:cNvPr id="4" name="Content Placeholder 3">
            <a:extLst>
              <a:ext uri="{FF2B5EF4-FFF2-40B4-BE49-F238E27FC236}">
                <a16:creationId xmlns:a16="http://schemas.microsoft.com/office/drawing/2014/main" id="{E047920D-4AD0-5754-38C0-77298D0675EF}"/>
              </a:ext>
            </a:extLst>
          </p:cNvPr>
          <p:cNvSpPr>
            <a:spLocks noGrp="1"/>
          </p:cNvSpPr>
          <p:nvPr>
            <p:ph idx="1"/>
          </p:nvPr>
        </p:nvSpPr>
        <p:spPr>
          <a:xfrm>
            <a:off x="700635" y="2293126"/>
            <a:ext cx="10691265" cy="3636088"/>
          </a:xfrm>
        </p:spPr>
        <p:txBody>
          <a:bodyPr>
            <a:normAutofit/>
          </a:bodyPr>
          <a:lstStyle/>
          <a:p>
            <a:r>
              <a:rPr lang="es-ES" dirty="0"/>
              <a:t>La entera civilización es el producto de inteligencia humana. Las maquinas inteligentes nos pueden elevar este techo.</a:t>
            </a:r>
          </a:p>
          <a:p>
            <a:r>
              <a:rPr lang="es-ES" dirty="0"/>
              <a:t>Robots e IA pueden eliminar a la humanidad de tareas nimias.</a:t>
            </a:r>
          </a:p>
          <a:p>
            <a:r>
              <a:rPr lang="es-ES" dirty="0"/>
              <a:t>Puede acelerar investigaciones científicas.</a:t>
            </a:r>
          </a:p>
          <a:p>
            <a:r>
              <a:rPr lang="es-ES" dirty="0"/>
              <a:t>Y más, ¿ cuales se les ocurren?</a:t>
            </a:r>
          </a:p>
          <a:p>
            <a:pPr marL="0" indent="0">
              <a:buNone/>
            </a:pPr>
            <a:endParaRPr lang="es-ES" dirty="0"/>
          </a:p>
        </p:txBody>
      </p:sp>
    </p:spTree>
    <p:extLst>
      <p:ext uri="{BB962C8B-B14F-4D97-AF65-F5344CB8AC3E}">
        <p14:creationId xmlns:p14="http://schemas.microsoft.com/office/powerpoint/2010/main" val="37181443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6AFE8-AF8C-99D1-CB49-B2AF8B2370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FA8202-D485-1458-90E7-E30BE2B2FD77}"/>
              </a:ext>
            </a:extLst>
          </p:cNvPr>
          <p:cNvSpPr>
            <a:spLocks noGrp="1"/>
          </p:cNvSpPr>
          <p:nvPr>
            <p:ph type="title"/>
          </p:nvPr>
        </p:nvSpPr>
        <p:spPr/>
        <p:txBody>
          <a:bodyPr/>
          <a:lstStyle/>
          <a:p>
            <a:r>
              <a:rPr lang="es-ES_tradnl" dirty="0"/>
              <a:t>Riesgos de LA IA</a:t>
            </a:r>
          </a:p>
        </p:txBody>
      </p:sp>
      <p:sp>
        <p:nvSpPr>
          <p:cNvPr id="5" name="Footer Placeholder 4">
            <a:extLst>
              <a:ext uri="{FF2B5EF4-FFF2-40B4-BE49-F238E27FC236}">
                <a16:creationId xmlns:a16="http://schemas.microsoft.com/office/drawing/2014/main" id="{4C3E83EE-3102-A2FA-D9CA-9555CED2ECE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A41A784-1321-3C78-D3FB-6ADFCC174E0A}"/>
              </a:ext>
            </a:extLst>
          </p:cNvPr>
          <p:cNvSpPr>
            <a:spLocks noGrp="1"/>
          </p:cNvSpPr>
          <p:nvPr>
            <p:ph type="sldNum" sz="quarter" idx="12"/>
          </p:nvPr>
        </p:nvSpPr>
        <p:spPr/>
        <p:txBody>
          <a:bodyPr/>
          <a:lstStyle/>
          <a:p>
            <a:fld id="{87E7843D-FF13-4365-9478-9625B70A2705}" type="slidenum">
              <a:rPr lang="en-US" smtClean="0"/>
              <a:t>37</a:t>
            </a:fld>
            <a:endParaRPr lang="en-US"/>
          </a:p>
        </p:txBody>
      </p:sp>
      <p:sp>
        <p:nvSpPr>
          <p:cNvPr id="4" name="Content Placeholder 3">
            <a:extLst>
              <a:ext uri="{FF2B5EF4-FFF2-40B4-BE49-F238E27FC236}">
                <a16:creationId xmlns:a16="http://schemas.microsoft.com/office/drawing/2014/main" id="{EFD7789B-3273-560B-6E3F-2C80CAE5C182}"/>
              </a:ext>
            </a:extLst>
          </p:cNvPr>
          <p:cNvSpPr>
            <a:spLocks noGrp="1"/>
          </p:cNvSpPr>
          <p:nvPr>
            <p:ph idx="1"/>
          </p:nvPr>
        </p:nvSpPr>
        <p:spPr>
          <a:xfrm>
            <a:off x="700635" y="2293126"/>
            <a:ext cx="10691265" cy="3636088"/>
          </a:xfrm>
        </p:spPr>
        <p:txBody>
          <a:bodyPr>
            <a:normAutofit/>
          </a:bodyPr>
          <a:lstStyle/>
          <a:p>
            <a:r>
              <a:rPr lang="es-ES" dirty="0"/>
              <a:t>Armas letales autónomas.</a:t>
            </a:r>
          </a:p>
          <a:p>
            <a:r>
              <a:rPr lang="es-ES" dirty="0"/>
              <a:t>Vigilancia y persuasión (a lo 1984).</a:t>
            </a:r>
          </a:p>
          <a:p>
            <a:r>
              <a:rPr lang="es-ES" dirty="0"/>
              <a:t>Toma de decisiones sesgadas.</a:t>
            </a:r>
          </a:p>
          <a:p>
            <a:r>
              <a:rPr lang="es-ES" dirty="0"/>
              <a:t>Impacto en empleos.</a:t>
            </a:r>
          </a:p>
          <a:p>
            <a:r>
              <a:rPr lang="es-ES" dirty="0"/>
              <a:t>Implementación en aplicaciones críticas en seguridad.</a:t>
            </a:r>
          </a:p>
          <a:p>
            <a:r>
              <a:rPr lang="es-ES" dirty="0"/>
              <a:t>Ciberseguridad.  </a:t>
            </a:r>
          </a:p>
          <a:p>
            <a:pPr marL="0" indent="0">
              <a:buNone/>
            </a:pPr>
            <a:endParaRPr lang="es-ES" dirty="0"/>
          </a:p>
        </p:txBody>
      </p:sp>
    </p:spTree>
    <p:extLst>
      <p:ext uri="{BB962C8B-B14F-4D97-AF65-F5344CB8AC3E}">
        <p14:creationId xmlns:p14="http://schemas.microsoft.com/office/powerpoint/2010/main" val="2628444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5A7FA29-685D-E469-25FF-8C44D6B57B3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8BF9EA2-6F3A-9385-5D1D-39DA2B7C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7F45121-53B0-28F5-63B1-8083E69894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1F7ABCCF-AACD-AA6F-0713-90DD41A877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117862-BED3-C00E-FF97-0E9B724D63F5}"/>
              </a:ext>
            </a:extLst>
          </p:cNvPr>
          <p:cNvSpPr>
            <a:spLocks noGrp="1"/>
          </p:cNvSpPr>
          <p:nvPr>
            <p:ph type="ctrTitle"/>
          </p:nvPr>
        </p:nvSpPr>
        <p:spPr>
          <a:xfrm>
            <a:off x="703400" y="4702835"/>
            <a:ext cx="10801350" cy="978772"/>
          </a:xfrm>
        </p:spPr>
        <p:txBody>
          <a:bodyPr>
            <a:normAutofit/>
          </a:bodyPr>
          <a:lstStyle/>
          <a:p>
            <a:r>
              <a:rPr lang="es-ES_tradnl" dirty="0" err="1">
                <a:solidFill>
                  <a:schemeClr val="bg1"/>
                </a:solidFill>
              </a:rPr>
              <a:t>PythoN</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C13A8A76-5E19-8AC0-EE9B-06AD61F455BC}"/>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676494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1C106-385B-383B-5592-96A8EC35F7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36E8FD-9C1B-4BF2-8E15-E07ABF3D3282}"/>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5DF70CE7-6305-EB5E-5778-519170450C7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3BE672E-05BD-D6BC-D678-8726AABC033F}"/>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4" name="Content Placeholder 3">
            <a:extLst>
              <a:ext uri="{FF2B5EF4-FFF2-40B4-BE49-F238E27FC236}">
                <a16:creationId xmlns:a16="http://schemas.microsoft.com/office/drawing/2014/main" id="{CE14C76D-7545-F991-0184-448D5C79732A}"/>
              </a:ext>
            </a:extLst>
          </p:cNvPr>
          <p:cNvSpPr>
            <a:spLocks noGrp="1"/>
          </p:cNvSpPr>
          <p:nvPr>
            <p:ph idx="1"/>
          </p:nvPr>
        </p:nvSpPr>
        <p:spPr>
          <a:xfrm>
            <a:off x="700635" y="2293126"/>
            <a:ext cx="10691265" cy="3636088"/>
          </a:xfrm>
        </p:spPr>
        <p:txBody>
          <a:bodyPr>
            <a:normAutofit/>
          </a:bodyPr>
          <a:lstStyle/>
          <a:p>
            <a:r>
              <a:rPr lang="es-ES" dirty="0"/>
              <a:t>Python es un lenguaje de alto nivel de programación interpretado cuya filosofía hace hincapié en la legibilidad de su código.</a:t>
            </a:r>
          </a:p>
          <a:p>
            <a:r>
              <a:rPr lang="es-ES" dirty="0"/>
              <a:t>Python es un lenguaje de programación </a:t>
            </a:r>
            <a:r>
              <a:rPr lang="es-ES" b="1" dirty="0">
                <a:solidFill>
                  <a:schemeClr val="accent2">
                    <a:lumMod val="75000"/>
                  </a:schemeClr>
                </a:solidFill>
              </a:rPr>
              <a:t>multiparadigma</a:t>
            </a:r>
            <a:r>
              <a:rPr lang="es-ES" dirty="0"/>
              <a:t>. Permite varios estilos: </a:t>
            </a:r>
            <a:r>
              <a:rPr lang="es-ES" dirty="0">
                <a:solidFill>
                  <a:schemeClr val="accent6">
                    <a:lumMod val="75000"/>
                  </a:schemeClr>
                </a:solidFill>
              </a:rPr>
              <a:t>programación orientada a objetos</a:t>
            </a:r>
            <a:r>
              <a:rPr lang="es-ES" dirty="0"/>
              <a:t>, </a:t>
            </a:r>
            <a:r>
              <a:rPr lang="es-ES" dirty="0">
                <a:solidFill>
                  <a:schemeClr val="tx2">
                    <a:lumMod val="75000"/>
                    <a:lumOff val="25000"/>
                  </a:schemeClr>
                </a:solidFill>
              </a:rPr>
              <a:t>programación imperativa</a:t>
            </a:r>
            <a:r>
              <a:rPr lang="es-ES" dirty="0"/>
              <a:t> y </a:t>
            </a:r>
            <a:r>
              <a:rPr lang="es-ES" dirty="0">
                <a:solidFill>
                  <a:schemeClr val="accent4">
                    <a:lumMod val="75000"/>
                  </a:schemeClr>
                </a:solidFill>
              </a:rPr>
              <a:t>programación funcional</a:t>
            </a:r>
            <a:r>
              <a:rPr lang="es-ES" dirty="0"/>
              <a:t>.</a:t>
            </a:r>
          </a:p>
          <a:p>
            <a:r>
              <a:rPr lang="es-ES" dirty="0"/>
              <a:t>OBS: En el fondo, Python es un lenguaje orientado a objetos, todo, absolutamente todo es un objeto.</a:t>
            </a:r>
          </a:p>
          <a:p>
            <a:r>
              <a:rPr lang="es-ES" dirty="0"/>
              <a:t>Python usa tipado dinámico y conteo de referencias para la gestión de memoria.</a:t>
            </a:r>
          </a:p>
          <a:p>
            <a:r>
              <a:rPr lang="es-ES" dirty="0"/>
              <a:t>Python reemplazó en gran medida a LISP en IA, principalmente por ser multiparadigma.</a:t>
            </a:r>
          </a:p>
        </p:txBody>
      </p:sp>
    </p:spTree>
    <p:extLst>
      <p:ext uri="{BB962C8B-B14F-4D97-AF65-F5344CB8AC3E}">
        <p14:creationId xmlns:p14="http://schemas.microsoft.com/office/powerpoint/2010/main" val="4086072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E0094-EE04-20D4-6BCA-A2F5126A6F17}"/>
              </a:ext>
            </a:extLst>
          </p:cNvPr>
          <p:cNvSpPr>
            <a:spLocks noGrp="1"/>
          </p:cNvSpPr>
          <p:nvPr>
            <p:ph type="title"/>
          </p:nvPr>
        </p:nvSpPr>
        <p:spPr/>
        <p:txBody>
          <a:bodyPr/>
          <a:lstStyle/>
          <a:p>
            <a:r>
              <a:rPr lang="es-ES_tradnl" dirty="0"/>
              <a:t>Evaluación</a:t>
            </a:r>
          </a:p>
        </p:txBody>
      </p:sp>
      <p:graphicFrame>
        <p:nvGraphicFramePr>
          <p:cNvPr id="8" name="Content Placeholder 2">
            <a:extLst>
              <a:ext uri="{FF2B5EF4-FFF2-40B4-BE49-F238E27FC236}">
                <a16:creationId xmlns:a16="http://schemas.microsoft.com/office/drawing/2014/main" id="{78E1BD8B-E17D-56B5-AF9E-8CC289B5FA6A}"/>
              </a:ext>
            </a:extLst>
          </p:cNvPr>
          <p:cNvGraphicFramePr>
            <a:graphicFrameLocks noGrp="1"/>
          </p:cNvGraphicFramePr>
          <p:nvPr>
            <p:ph idx="1"/>
            <p:extLst>
              <p:ext uri="{D42A27DB-BD31-4B8C-83A1-F6EECF244321}">
                <p14:modId xmlns:p14="http://schemas.microsoft.com/office/powerpoint/2010/main" val="2164918977"/>
              </p:ext>
            </p:extLst>
          </p:nvPr>
        </p:nvGraphicFramePr>
        <p:xfrm>
          <a:off x="700635" y="2293126"/>
          <a:ext cx="10691265" cy="3636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4503C501-DF59-36EA-1FA2-685DC1D3289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A747FD6-53F2-5ADA-0D12-B302E5AB223F}"/>
              </a:ext>
            </a:extLst>
          </p:cNvPr>
          <p:cNvSpPr>
            <a:spLocks noGrp="1"/>
          </p:cNvSpPr>
          <p:nvPr>
            <p:ph type="sldNum" sz="quarter" idx="12"/>
          </p:nvPr>
        </p:nvSpPr>
        <p:spPr/>
        <p:txBody>
          <a:bodyPr/>
          <a:lstStyle/>
          <a:p>
            <a:fld id="{87E7843D-FF13-4365-9478-9625B70A2705}" type="slidenum">
              <a:rPr lang="en-US" smtClean="0"/>
              <a:t>4</a:t>
            </a:fld>
            <a:endParaRPr lang="en-US"/>
          </a:p>
        </p:txBody>
      </p:sp>
    </p:spTree>
    <p:extLst>
      <p:ext uri="{BB962C8B-B14F-4D97-AF65-F5344CB8AC3E}">
        <p14:creationId xmlns:p14="http://schemas.microsoft.com/office/powerpoint/2010/main" val="10847807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13019F-E23A-25A5-1542-4B15E086E9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57DC5F-AEF5-A595-8CF7-850E9710DA2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7A257009-1865-92AC-CFAE-815E167B54F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B663F93-0956-A559-559D-8BD0A3FE3904}"/>
              </a:ext>
            </a:extLst>
          </p:cNvPr>
          <p:cNvSpPr>
            <a:spLocks noGrp="1"/>
          </p:cNvSpPr>
          <p:nvPr>
            <p:ph type="sldNum" sz="quarter" idx="12"/>
          </p:nvPr>
        </p:nvSpPr>
        <p:spPr/>
        <p:txBody>
          <a:bodyPr/>
          <a:lstStyle/>
          <a:p>
            <a:fld id="{87E7843D-FF13-4365-9478-9625B70A2705}" type="slidenum">
              <a:rPr lang="en-US" smtClean="0"/>
              <a:t>40</a:t>
            </a:fld>
            <a:endParaRPr lang="en-US"/>
          </a:p>
        </p:txBody>
      </p:sp>
      <p:sp>
        <p:nvSpPr>
          <p:cNvPr id="8" name="Rectangle 7">
            <a:extLst>
              <a:ext uri="{FF2B5EF4-FFF2-40B4-BE49-F238E27FC236}">
                <a16:creationId xmlns:a16="http://schemas.microsoft.com/office/drawing/2014/main" id="{BF149876-40B9-8D0D-BA02-A4D6E8EA3BD9}"/>
              </a:ext>
            </a:extLst>
          </p:cNvPr>
          <p:cNvSpPr/>
          <p:nvPr/>
        </p:nvSpPr>
        <p:spPr>
          <a:xfrm>
            <a:off x="2976112" y="2090405"/>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Edición</a:t>
            </a:r>
          </a:p>
        </p:txBody>
      </p:sp>
      <p:sp>
        <p:nvSpPr>
          <p:cNvPr id="9" name="Rectangle 8">
            <a:extLst>
              <a:ext uri="{FF2B5EF4-FFF2-40B4-BE49-F238E27FC236}">
                <a16:creationId xmlns:a16="http://schemas.microsoft.com/office/drawing/2014/main" id="{062CEF5D-4995-4D3E-4A28-3250B30541EC}"/>
              </a:ext>
            </a:extLst>
          </p:cNvPr>
          <p:cNvSpPr/>
          <p:nvPr/>
        </p:nvSpPr>
        <p:spPr>
          <a:xfrm>
            <a:off x="2976112" y="3007048"/>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Compilación</a:t>
            </a:r>
          </a:p>
        </p:txBody>
      </p:sp>
      <p:sp>
        <p:nvSpPr>
          <p:cNvPr id="10" name="Rectangle 9">
            <a:extLst>
              <a:ext uri="{FF2B5EF4-FFF2-40B4-BE49-F238E27FC236}">
                <a16:creationId xmlns:a16="http://schemas.microsoft.com/office/drawing/2014/main" id="{9A32E946-A586-3C2A-2838-A53BC2098933}"/>
              </a:ext>
            </a:extLst>
          </p:cNvPr>
          <p:cNvSpPr/>
          <p:nvPr/>
        </p:nvSpPr>
        <p:spPr>
          <a:xfrm>
            <a:off x="2976112" y="3919296"/>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Montaje</a:t>
            </a:r>
          </a:p>
        </p:txBody>
      </p:sp>
      <p:sp>
        <p:nvSpPr>
          <p:cNvPr id="11" name="Rectangle 10">
            <a:extLst>
              <a:ext uri="{FF2B5EF4-FFF2-40B4-BE49-F238E27FC236}">
                <a16:creationId xmlns:a16="http://schemas.microsoft.com/office/drawing/2014/main" id="{3228B403-56DA-4ED7-9B38-0D86313FF79C}"/>
              </a:ext>
            </a:extLst>
          </p:cNvPr>
          <p:cNvSpPr/>
          <p:nvPr/>
        </p:nvSpPr>
        <p:spPr>
          <a:xfrm>
            <a:off x="2976112" y="4831544"/>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Ejecución</a:t>
            </a:r>
          </a:p>
        </p:txBody>
      </p:sp>
      <p:sp>
        <p:nvSpPr>
          <p:cNvPr id="12" name="Rectangle 11">
            <a:extLst>
              <a:ext uri="{FF2B5EF4-FFF2-40B4-BE49-F238E27FC236}">
                <a16:creationId xmlns:a16="http://schemas.microsoft.com/office/drawing/2014/main" id="{B907FE17-4C04-4A87-59E5-E0D0DDCC7406}"/>
              </a:ext>
            </a:extLst>
          </p:cNvPr>
          <p:cNvSpPr/>
          <p:nvPr/>
        </p:nvSpPr>
        <p:spPr>
          <a:xfrm>
            <a:off x="5466269" y="241356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fuente</a:t>
            </a:r>
          </a:p>
        </p:txBody>
      </p:sp>
      <p:sp>
        <p:nvSpPr>
          <p:cNvPr id="13" name="Rectangle 12">
            <a:extLst>
              <a:ext uri="{FF2B5EF4-FFF2-40B4-BE49-F238E27FC236}">
                <a16:creationId xmlns:a16="http://schemas.microsoft.com/office/drawing/2014/main" id="{9EE7E0DC-AB85-BF71-D3B2-91F49614F3ED}"/>
              </a:ext>
            </a:extLst>
          </p:cNvPr>
          <p:cNvSpPr/>
          <p:nvPr/>
        </p:nvSpPr>
        <p:spPr>
          <a:xfrm>
            <a:off x="5466269" y="335963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objeto</a:t>
            </a:r>
          </a:p>
        </p:txBody>
      </p:sp>
      <p:sp>
        <p:nvSpPr>
          <p:cNvPr id="14" name="Rectangle 13">
            <a:extLst>
              <a:ext uri="{FF2B5EF4-FFF2-40B4-BE49-F238E27FC236}">
                <a16:creationId xmlns:a16="http://schemas.microsoft.com/office/drawing/2014/main" id="{B9A0800A-001A-5D1E-61CB-28660B679124}"/>
              </a:ext>
            </a:extLst>
          </p:cNvPr>
          <p:cNvSpPr/>
          <p:nvPr/>
        </p:nvSpPr>
        <p:spPr>
          <a:xfrm>
            <a:off x="5466269" y="430570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ejecutable</a:t>
            </a:r>
          </a:p>
        </p:txBody>
      </p:sp>
      <p:sp>
        <p:nvSpPr>
          <p:cNvPr id="16" name="Rounded Rectangle 15">
            <a:extLst>
              <a:ext uri="{FF2B5EF4-FFF2-40B4-BE49-F238E27FC236}">
                <a16:creationId xmlns:a16="http://schemas.microsoft.com/office/drawing/2014/main" id="{3AFD4278-A1FD-7223-BF6C-7B76543C75B4}"/>
              </a:ext>
            </a:extLst>
          </p:cNvPr>
          <p:cNvSpPr/>
          <p:nvPr/>
        </p:nvSpPr>
        <p:spPr>
          <a:xfrm>
            <a:off x="1092678" y="2090405"/>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Editor</a:t>
            </a:r>
          </a:p>
        </p:txBody>
      </p:sp>
      <p:sp>
        <p:nvSpPr>
          <p:cNvPr id="17" name="Rounded Rectangle 16">
            <a:extLst>
              <a:ext uri="{FF2B5EF4-FFF2-40B4-BE49-F238E27FC236}">
                <a16:creationId xmlns:a16="http://schemas.microsoft.com/office/drawing/2014/main" id="{74E943DC-364D-315A-C8C4-50F1C11C6E97}"/>
              </a:ext>
            </a:extLst>
          </p:cNvPr>
          <p:cNvSpPr/>
          <p:nvPr/>
        </p:nvSpPr>
        <p:spPr>
          <a:xfrm>
            <a:off x="1092678" y="3007048"/>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Compilador</a:t>
            </a:r>
          </a:p>
        </p:txBody>
      </p:sp>
      <p:sp>
        <p:nvSpPr>
          <p:cNvPr id="18" name="Rounded Rectangle 17">
            <a:extLst>
              <a:ext uri="{FF2B5EF4-FFF2-40B4-BE49-F238E27FC236}">
                <a16:creationId xmlns:a16="http://schemas.microsoft.com/office/drawing/2014/main" id="{8F486B39-DB78-5F1C-F6B8-C337FF75E240}"/>
              </a:ext>
            </a:extLst>
          </p:cNvPr>
          <p:cNvSpPr/>
          <p:nvPr/>
        </p:nvSpPr>
        <p:spPr>
          <a:xfrm>
            <a:off x="1092678" y="3922549"/>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Linker</a:t>
            </a:r>
            <a:endParaRPr lang="es-ES_tradnl" dirty="0"/>
          </a:p>
        </p:txBody>
      </p:sp>
      <p:cxnSp>
        <p:nvCxnSpPr>
          <p:cNvPr id="20" name="Straight Arrow Connector 19">
            <a:extLst>
              <a:ext uri="{FF2B5EF4-FFF2-40B4-BE49-F238E27FC236}">
                <a16:creationId xmlns:a16="http://schemas.microsoft.com/office/drawing/2014/main" id="{719F7C3B-78BE-8AC9-A2F3-EEAA0A0A3B03}"/>
              </a:ext>
            </a:extLst>
          </p:cNvPr>
          <p:cNvCxnSpPr>
            <a:stCxn id="8" idx="3"/>
            <a:endCxn id="12" idx="1"/>
          </p:cNvCxnSpPr>
          <p:nvPr/>
        </p:nvCxnSpPr>
        <p:spPr>
          <a:xfrm>
            <a:off x="4796286" y="2293126"/>
            <a:ext cx="669983" cy="466760"/>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2" name="Straight Arrow Connector 21">
            <a:extLst>
              <a:ext uri="{FF2B5EF4-FFF2-40B4-BE49-F238E27FC236}">
                <a16:creationId xmlns:a16="http://schemas.microsoft.com/office/drawing/2014/main" id="{95443369-EEFD-3E38-94C4-D329AAA2501C}"/>
              </a:ext>
            </a:extLst>
          </p:cNvPr>
          <p:cNvCxnSpPr>
            <a:stCxn id="12" idx="1"/>
            <a:endCxn id="9" idx="3"/>
          </p:cNvCxnSpPr>
          <p:nvPr/>
        </p:nvCxnSpPr>
        <p:spPr>
          <a:xfrm flipH="1">
            <a:off x="4796286" y="2759886"/>
            <a:ext cx="669983" cy="449883"/>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82C58E5D-0EBB-F7E1-C6C5-A43462DED7B0}"/>
              </a:ext>
            </a:extLst>
          </p:cNvPr>
          <p:cNvCxnSpPr>
            <a:stCxn id="9" idx="3"/>
            <a:endCxn id="13" idx="1"/>
          </p:cNvCxnSpPr>
          <p:nvPr/>
        </p:nvCxnSpPr>
        <p:spPr>
          <a:xfrm>
            <a:off x="4796286" y="3209769"/>
            <a:ext cx="669983" cy="496187"/>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69FABB9D-A125-C46D-38DF-FE31B92060BE}"/>
              </a:ext>
            </a:extLst>
          </p:cNvPr>
          <p:cNvCxnSpPr>
            <a:stCxn id="13" idx="1"/>
            <a:endCxn id="10" idx="3"/>
          </p:cNvCxnSpPr>
          <p:nvPr/>
        </p:nvCxnSpPr>
        <p:spPr>
          <a:xfrm flipH="1">
            <a:off x="4796286" y="3705956"/>
            <a:ext cx="669983" cy="416061"/>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8" name="Straight Arrow Connector 27">
            <a:extLst>
              <a:ext uri="{FF2B5EF4-FFF2-40B4-BE49-F238E27FC236}">
                <a16:creationId xmlns:a16="http://schemas.microsoft.com/office/drawing/2014/main" id="{A4C1FB32-97A2-7128-7DA8-D9B23B6C0BC4}"/>
              </a:ext>
            </a:extLst>
          </p:cNvPr>
          <p:cNvCxnSpPr>
            <a:stCxn id="10" idx="3"/>
            <a:endCxn id="14" idx="1"/>
          </p:cNvCxnSpPr>
          <p:nvPr/>
        </p:nvCxnSpPr>
        <p:spPr>
          <a:xfrm>
            <a:off x="4796286" y="4122017"/>
            <a:ext cx="669983" cy="530009"/>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30" name="Straight Arrow Connector 29">
            <a:extLst>
              <a:ext uri="{FF2B5EF4-FFF2-40B4-BE49-F238E27FC236}">
                <a16:creationId xmlns:a16="http://schemas.microsoft.com/office/drawing/2014/main" id="{A1A9A5C3-A388-AEBC-B8CC-609FD6EBE87A}"/>
              </a:ext>
            </a:extLst>
          </p:cNvPr>
          <p:cNvCxnSpPr>
            <a:stCxn id="14" idx="1"/>
            <a:endCxn id="11" idx="3"/>
          </p:cNvCxnSpPr>
          <p:nvPr/>
        </p:nvCxnSpPr>
        <p:spPr>
          <a:xfrm flipH="1">
            <a:off x="4796286" y="4652026"/>
            <a:ext cx="669983" cy="382239"/>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sp>
        <p:nvSpPr>
          <p:cNvPr id="31" name="Rectangle 30">
            <a:extLst>
              <a:ext uri="{FF2B5EF4-FFF2-40B4-BE49-F238E27FC236}">
                <a16:creationId xmlns:a16="http://schemas.microsoft.com/office/drawing/2014/main" id="{3C50660A-2082-5320-D8BB-AA0A1025B446}"/>
              </a:ext>
            </a:extLst>
          </p:cNvPr>
          <p:cNvSpPr/>
          <p:nvPr/>
        </p:nvSpPr>
        <p:spPr>
          <a:xfrm>
            <a:off x="8925463" y="2221028"/>
            <a:ext cx="1820174" cy="6926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Código fuente</a:t>
            </a:r>
          </a:p>
        </p:txBody>
      </p:sp>
      <p:sp>
        <p:nvSpPr>
          <p:cNvPr id="32" name="Rectangle 31">
            <a:extLst>
              <a:ext uri="{FF2B5EF4-FFF2-40B4-BE49-F238E27FC236}">
                <a16:creationId xmlns:a16="http://schemas.microsoft.com/office/drawing/2014/main" id="{9EDE47E8-CF2C-03F6-F366-903A3342D328}"/>
              </a:ext>
            </a:extLst>
          </p:cNvPr>
          <p:cNvSpPr/>
          <p:nvPr/>
        </p:nvSpPr>
        <p:spPr>
          <a:xfrm>
            <a:off x="8925463" y="4150497"/>
            <a:ext cx="1820174" cy="6926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Traducción Ejecución</a:t>
            </a:r>
          </a:p>
        </p:txBody>
      </p:sp>
      <p:sp>
        <p:nvSpPr>
          <p:cNvPr id="34" name="Rounded Rectangle 33">
            <a:extLst>
              <a:ext uri="{FF2B5EF4-FFF2-40B4-BE49-F238E27FC236}">
                <a16:creationId xmlns:a16="http://schemas.microsoft.com/office/drawing/2014/main" id="{A5E1C8D2-2BD2-BBDC-42A7-DA55F83CE2BC}"/>
              </a:ext>
            </a:extLst>
          </p:cNvPr>
          <p:cNvSpPr/>
          <p:nvPr/>
        </p:nvSpPr>
        <p:spPr>
          <a:xfrm>
            <a:off x="8925463" y="3331615"/>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Intérprete</a:t>
            </a:r>
          </a:p>
        </p:txBody>
      </p:sp>
      <p:cxnSp>
        <p:nvCxnSpPr>
          <p:cNvPr id="36" name="Straight Arrow Connector 35">
            <a:extLst>
              <a:ext uri="{FF2B5EF4-FFF2-40B4-BE49-F238E27FC236}">
                <a16:creationId xmlns:a16="http://schemas.microsoft.com/office/drawing/2014/main" id="{5A5E0130-B106-E5E8-2052-9069E3D3B902}"/>
              </a:ext>
            </a:extLst>
          </p:cNvPr>
          <p:cNvCxnSpPr>
            <a:stCxn id="31" idx="2"/>
            <a:endCxn id="34" idx="0"/>
          </p:cNvCxnSpPr>
          <p:nvPr/>
        </p:nvCxnSpPr>
        <p:spPr>
          <a:xfrm>
            <a:off x="9835550" y="2913676"/>
            <a:ext cx="0" cy="417939"/>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cxnSp>
        <p:nvCxnSpPr>
          <p:cNvPr id="37" name="Straight Arrow Connector 36">
            <a:extLst>
              <a:ext uri="{FF2B5EF4-FFF2-40B4-BE49-F238E27FC236}">
                <a16:creationId xmlns:a16="http://schemas.microsoft.com/office/drawing/2014/main" id="{7BB564C2-482A-7073-609A-75A2804694AC}"/>
              </a:ext>
            </a:extLst>
          </p:cNvPr>
          <p:cNvCxnSpPr/>
          <p:nvPr/>
        </p:nvCxnSpPr>
        <p:spPr>
          <a:xfrm>
            <a:off x="9834113" y="3737057"/>
            <a:ext cx="0" cy="417939"/>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sp>
        <p:nvSpPr>
          <p:cNvPr id="38" name="TextBox 37">
            <a:extLst>
              <a:ext uri="{FF2B5EF4-FFF2-40B4-BE49-F238E27FC236}">
                <a16:creationId xmlns:a16="http://schemas.microsoft.com/office/drawing/2014/main" id="{132C5F67-AD26-619C-ADDC-509E2156155A}"/>
              </a:ext>
            </a:extLst>
          </p:cNvPr>
          <p:cNvSpPr txBox="1"/>
          <p:nvPr/>
        </p:nvSpPr>
        <p:spPr>
          <a:xfrm>
            <a:off x="4002656" y="5549649"/>
            <a:ext cx="1311578" cy="369332"/>
          </a:xfrm>
          <a:prstGeom prst="rect">
            <a:avLst/>
          </a:prstGeom>
          <a:noFill/>
        </p:spPr>
        <p:txBody>
          <a:bodyPr wrap="none" rtlCol="0">
            <a:spAutoFit/>
          </a:bodyPr>
          <a:lstStyle/>
          <a:p>
            <a:r>
              <a:rPr lang="es-ES_tradnl" b="1" dirty="0"/>
              <a:t>Compilado</a:t>
            </a:r>
          </a:p>
        </p:txBody>
      </p:sp>
      <p:sp>
        <p:nvSpPr>
          <p:cNvPr id="39" name="TextBox 38">
            <a:extLst>
              <a:ext uri="{FF2B5EF4-FFF2-40B4-BE49-F238E27FC236}">
                <a16:creationId xmlns:a16="http://schemas.microsoft.com/office/drawing/2014/main" id="{0D2B93F9-C379-5D05-5136-58493F87FAFF}"/>
              </a:ext>
            </a:extLst>
          </p:cNvPr>
          <p:cNvSpPr txBox="1"/>
          <p:nvPr/>
        </p:nvSpPr>
        <p:spPr>
          <a:xfrm>
            <a:off x="9133312" y="5550250"/>
            <a:ext cx="1454309" cy="369332"/>
          </a:xfrm>
          <a:prstGeom prst="rect">
            <a:avLst/>
          </a:prstGeom>
          <a:noFill/>
        </p:spPr>
        <p:txBody>
          <a:bodyPr wrap="none" rtlCol="0">
            <a:spAutoFit/>
          </a:bodyPr>
          <a:lstStyle/>
          <a:p>
            <a:r>
              <a:rPr lang="es-ES_tradnl" b="1" dirty="0"/>
              <a:t>Interpretado</a:t>
            </a:r>
          </a:p>
        </p:txBody>
      </p:sp>
    </p:spTree>
    <p:extLst>
      <p:ext uri="{BB962C8B-B14F-4D97-AF65-F5344CB8AC3E}">
        <p14:creationId xmlns:p14="http://schemas.microsoft.com/office/powerpoint/2010/main" val="11591344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B91683-403A-61FE-378A-68B6D415CB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253167-045A-94AD-423D-AA4246CED269}"/>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0516F82A-9DD5-BD33-C5C5-3D98D75C824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3CFED2B-36C6-EC9E-2D5E-631313B73B93}"/>
              </a:ext>
            </a:extLst>
          </p:cNvPr>
          <p:cNvSpPr>
            <a:spLocks noGrp="1"/>
          </p:cNvSpPr>
          <p:nvPr>
            <p:ph type="sldNum" sz="quarter" idx="12"/>
          </p:nvPr>
        </p:nvSpPr>
        <p:spPr/>
        <p:txBody>
          <a:bodyPr/>
          <a:lstStyle/>
          <a:p>
            <a:fld id="{87E7843D-FF13-4365-9478-9625B70A2705}" type="slidenum">
              <a:rPr lang="en-US" smtClean="0"/>
              <a:t>41</a:t>
            </a:fld>
            <a:endParaRPr lang="en-US"/>
          </a:p>
        </p:txBody>
      </p:sp>
      <p:sp>
        <p:nvSpPr>
          <p:cNvPr id="4" name="Content Placeholder 3">
            <a:extLst>
              <a:ext uri="{FF2B5EF4-FFF2-40B4-BE49-F238E27FC236}">
                <a16:creationId xmlns:a16="http://schemas.microsoft.com/office/drawing/2014/main" id="{CD68DDCA-ED7E-3668-61EC-43800BAD93F0}"/>
              </a:ext>
            </a:extLst>
          </p:cNvPr>
          <p:cNvSpPr>
            <a:spLocks noGrp="1"/>
          </p:cNvSpPr>
          <p:nvPr>
            <p:ph idx="1"/>
          </p:nvPr>
        </p:nvSpPr>
        <p:spPr>
          <a:xfrm>
            <a:off x="700635" y="2293126"/>
            <a:ext cx="10691265" cy="3636088"/>
          </a:xfrm>
        </p:spPr>
        <p:txBody>
          <a:bodyPr>
            <a:normAutofit/>
          </a:bodyPr>
          <a:lstStyle/>
          <a:p>
            <a:pPr marL="0" indent="0">
              <a:buNone/>
            </a:pPr>
            <a:r>
              <a:rPr lang="es-ES" dirty="0"/>
              <a:t>Python es uno de los lenguajes más usados en Ciencia de datos. ¿Por qué?</a:t>
            </a:r>
          </a:p>
          <a:p>
            <a:r>
              <a:rPr lang="es-ES" dirty="0"/>
              <a:t>Porque tiene una sintaxis simple y es fácil de adaptar para quienes no vienen de ambientes de ingeniería o ciencia de la informática.</a:t>
            </a:r>
          </a:p>
          <a:p>
            <a:endParaRPr lang="es-ES" dirty="0"/>
          </a:p>
        </p:txBody>
      </p:sp>
    </p:spTree>
    <p:extLst>
      <p:ext uri="{BB962C8B-B14F-4D97-AF65-F5344CB8AC3E}">
        <p14:creationId xmlns:p14="http://schemas.microsoft.com/office/powerpoint/2010/main" val="24918354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F0DCB-4C2D-B73F-37AE-6A889FB59F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FC58F-3EA1-4D6C-44B2-B7550691395D}"/>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D1A3CDE0-DDED-8281-E644-C39F2CEA70C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E9CA19-5D18-2D5E-02D9-45972DA8971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4" name="Content Placeholder 3">
            <a:extLst>
              <a:ext uri="{FF2B5EF4-FFF2-40B4-BE49-F238E27FC236}">
                <a16:creationId xmlns:a16="http://schemas.microsoft.com/office/drawing/2014/main" id="{779506BE-E5F0-D924-2AEF-50A5C438174C}"/>
              </a:ext>
            </a:extLst>
          </p:cNvPr>
          <p:cNvSpPr>
            <a:spLocks noGrp="1"/>
          </p:cNvSpPr>
          <p:nvPr>
            <p:ph idx="1"/>
          </p:nvPr>
        </p:nvSpPr>
        <p:spPr>
          <a:xfrm>
            <a:off x="700635" y="2293126"/>
            <a:ext cx="10691265" cy="3636088"/>
          </a:xfrm>
        </p:spPr>
        <p:txBody>
          <a:bodyPr>
            <a:normAutofit/>
          </a:bodyPr>
          <a:lstStyle/>
          <a:p>
            <a:pPr marL="0" indent="0">
              <a:buNone/>
            </a:pPr>
            <a:r>
              <a:rPr lang="es-ES" dirty="0"/>
              <a:t>Python es famoso por ser lento comparado con lenguajes como C++, por qué se usa en Machine </a:t>
            </a:r>
            <a:r>
              <a:rPr lang="es-ES" dirty="0" err="1"/>
              <a:t>Learning</a:t>
            </a:r>
            <a:r>
              <a:rPr lang="es-ES" dirty="0"/>
              <a:t> o IA?</a:t>
            </a:r>
          </a:p>
          <a:p>
            <a:r>
              <a:rPr lang="es-ES" dirty="0"/>
              <a:t>La respuesta es que no se usa librerías hechas Python. Ninguna de las bibliotecas que se utilizan está realmente escrita en Python. </a:t>
            </a:r>
          </a:p>
          <a:p>
            <a:r>
              <a:rPr lang="es-ES" dirty="0"/>
              <a:t>Casi siempre están escritos en Fortran o C++ y simplemente interactúan con Python a través de algún </a:t>
            </a:r>
            <a:r>
              <a:rPr lang="es-ES" dirty="0" err="1"/>
              <a:t>wrapper</a:t>
            </a:r>
            <a:r>
              <a:rPr lang="es-ES" dirty="0"/>
              <a:t>.</a:t>
            </a:r>
          </a:p>
          <a:p>
            <a:r>
              <a:rPr lang="es-ES" dirty="0"/>
              <a:t>La velocidad de Python es irrelevante si solo se interactúa con las librerías escritas en un C++ altamente optimizado.</a:t>
            </a:r>
          </a:p>
          <a:p>
            <a:pPr marL="0" indent="0" algn="r">
              <a:buNone/>
            </a:pPr>
            <a:r>
              <a:rPr lang="es-ES" b="1" dirty="0"/>
              <a:t>Fuente: </a:t>
            </a:r>
            <a:r>
              <a:rPr lang="es-ES" dirty="0">
                <a:hlinkClick r:id="rId3"/>
              </a:rPr>
              <a:t>https://</a:t>
            </a:r>
            <a:r>
              <a:rPr lang="es-ES" dirty="0" err="1">
                <a:hlinkClick r:id="rId3"/>
              </a:rPr>
              <a:t>qr.ae</a:t>
            </a:r>
            <a:r>
              <a:rPr lang="es-ES" dirty="0">
                <a:hlinkClick r:id="rId3"/>
              </a:rPr>
              <a:t>/</a:t>
            </a:r>
            <a:r>
              <a:rPr lang="es-ES" dirty="0" err="1">
                <a:hlinkClick r:id="rId3"/>
              </a:rPr>
              <a:t>pKrGdr</a:t>
            </a:r>
            <a:endParaRPr lang="es-ES" dirty="0"/>
          </a:p>
        </p:txBody>
      </p:sp>
    </p:spTree>
    <p:extLst>
      <p:ext uri="{BB962C8B-B14F-4D97-AF65-F5344CB8AC3E}">
        <p14:creationId xmlns:p14="http://schemas.microsoft.com/office/powerpoint/2010/main" val="31917698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1DBFC0-D212-1E60-63BA-5F10F2BDED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47AA2A-987F-8F3D-ED07-F2C89A93689A}"/>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2AA5E340-01CB-9A52-7EC1-D2FD16698EE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E1C34CE-FF29-7171-CA0D-96FF520A3B9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4" name="Content Placeholder 3">
            <a:extLst>
              <a:ext uri="{FF2B5EF4-FFF2-40B4-BE49-F238E27FC236}">
                <a16:creationId xmlns:a16="http://schemas.microsoft.com/office/drawing/2014/main" id="{183D2C57-CD07-3F62-A6F0-70776BFBADF0}"/>
              </a:ext>
            </a:extLst>
          </p:cNvPr>
          <p:cNvSpPr>
            <a:spLocks noGrp="1"/>
          </p:cNvSpPr>
          <p:nvPr>
            <p:ph idx="1"/>
          </p:nvPr>
        </p:nvSpPr>
        <p:spPr>
          <a:xfrm>
            <a:off x="700635" y="2293126"/>
            <a:ext cx="10691265" cy="3636088"/>
          </a:xfrm>
        </p:spPr>
        <p:txBody>
          <a:bodyPr>
            <a:normAutofit/>
          </a:bodyPr>
          <a:lstStyle/>
          <a:p>
            <a:r>
              <a:rPr lang="es-ES" dirty="0"/>
              <a:t>Python posee un</a:t>
            </a:r>
            <a:r>
              <a:rPr lang="es-ES" dirty="0">
                <a:solidFill>
                  <a:schemeClr val="accent6">
                    <a:lumMod val="60000"/>
                    <a:lumOff val="40000"/>
                  </a:schemeClr>
                </a:solidFill>
              </a:rPr>
              <a:t> </a:t>
            </a:r>
            <a:r>
              <a:rPr lang="es-ES" b="1" dirty="0">
                <a:solidFill>
                  <a:schemeClr val="accent6">
                    <a:lumMod val="60000"/>
                    <a:lumOff val="40000"/>
                  </a:schemeClr>
                </a:solidFill>
              </a:rPr>
              <a:t>modo interactivo</a:t>
            </a:r>
            <a:r>
              <a:rPr lang="es-ES" dirty="0"/>
              <a:t>: Se escriben las instrucciones en una especie de intérprete de comandos. Las expresiones pueden ser introducidas una a una.</a:t>
            </a:r>
          </a:p>
        </p:txBody>
      </p:sp>
      <p:sp>
        <p:nvSpPr>
          <p:cNvPr id="3" name="TextBox 2">
            <a:extLst>
              <a:ext uri="{FF2B5EF4-FFF2-40B4-BE49-F238E27FC236}">
                <a16:creationId xmlns:a16="http://schemas.microsoft.com/office/drawing/2014/main" id="{FF1ADB86-DCE3-C610-3F39-837D630FC3CA}"/>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Modo interactivo</a:t>
            </a:r>
          </a:p>
        </p:txBody>
      </p:sp>
      <p:pic>
        <p:nvPicPr>
          <p:cNvPr id="7" name="Picture 6">
            <a:extLst>
              <a:ext uri="{FF2B5EF4-FFF2-40B4-BE49-F238E27FC236}">
                <a16:creationId xmlns:a16="http://schemas.microsoft.com/office/drawing/2014/main" id="{EBBCBEA9-4191-E2ED-C9B2-F2DE5D95B967}"/>
              </a:ext>
            </a:extLst>
          </p:cNvPr>
          <p:cNvPicPr>
            <a:picLocks noChangeAspect="1"/>
          </p:cNvPicPr>
          <p:nvPr/>
        </p:nvPicPr>
        <p:blipFill>
          <a:blip r:embed="rId3"/>
          <a:stretch>
            <a:fillRect/>
          </a:stretch>
        </p:blipFill>
        <p:spPr>
          <a:xfrm>
            <a:off x="2209800" y="3430148"/>
            <a:ext cx="7772400" cy="1746528"/>
          </a:xfrm>
          <a:prstGeom prst="rect">
            <a:avLst/>
          </a:prstGeom>
        </p:spPr>
      </p:pic>
    </p:spTree>
    <p:extLst>
      <p:ext uri="{BB962C8B-B14F-4D97-AF65-F5344CB8AC3E}">
        <p14:creationId xmlns:p14="http://schemas.microsoft.com/office/powerpoint/2010/main" val="39052697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ED7AB-D650-7EAC-FF71-CE95689DA2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F67F0D-C054-1DF1-8250-FD48385F0EDB}"/>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661CE86B-E3E2-F5EC-B949-F6D6EC2AD9C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7C76A7B6-4E43-349C-6B23-65D078CFF701}"/>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41359A14-C2AA-7E72-A0E0-39ED761CB34C}"/>
              </a:ext>
            </a:extLst>
          </p:cNvPr>
          <p:cNvSpPr>
            <a:spLocks noGrp="1"/>
          </p:cNvSpPr>
          <p:nvPr>
            <p:ph idx="1"/>
          </p:nvPr>
        </p:nvSpPr>
        <p:spPr>
          <a:xfrm>
            <a:off x="700635" y="2293126"/>
            <a:ext cx="10691265" cy="3636088"/>
          </a:xfrm>
        </p:spPr>
        <p:txBody>
          <a:bodyPr>
            <a:normAutofit/>
          </a:bodyPr>
          <a:lstStyle/>
          <a:p>
            <a:r>
              <a:rPr lang="es-ES" b="1" dirty="0" err="1">
                <a:solidFill>
                  <a:schemeClr val="accent3">
                    <a:lumMod val="75000"/>
                  </a:schemeClr>
                </a:solidFill>
              </a:rPr>
              <a:t>iPython</a:t>
            </a:r>
            <a:r>
              <a:rPr lang="es-ES" dirty="0"/>
              <a:t> (Parte de </a:t>
            </a:r>
            <a:r>
              <a:rPr lang="es-ES" dirty="0" err="1"/>
              <a:t>SciPy</a:t>
            </a:r>
            <a:r>
              <a:rPr lang="es-ES" dirty="0"/>
              <a:t>): Extiende la capacidad del modo interactivo y provee un </a:t>
            </a:r>
            <a:r>
              <a:rPr lang="es-ES" dirty="0" err="1"/>
              <a:t>kernel</a:t>
            </a:r>
            <a:r>
              <a:rPr lang="es-ES" dirty="0"/>
              <a:t> para </a:t>
            </a:r>
            <a:r>
              <a:rPr lang="es-ES" dirty="0" err="1"/>
              <a:t>Jupyter</a:t>
            </a:r>
            <a:endParaRPr lang="es-ES" dirty="0"/>
          </a:p>
        </p:txBody>
      </p:sp>
      <p:sp>
        <p:nvSpPr>
          <p:cNvPr id="3" name="TextBox 2">
            <a:extLst>
              <a:ext uri="{FF2B5EF4-FFF2-40B4-BE49-F238E27FC236}">
                <a16:creationId xmlns:a16="http://schemas.microsoft.com/office/drawing/2014/main" id="{B8036413-072D-C924-D2E7-D2D1EF00F7E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Modo interactivo</a:t>
            </a:r>
          </a:p>
        </p:txBody>
      </p:sp>
      <p:pic>
        <p:nvPicPr>
          <p:cNvPr id="8" name="Picture 7">
            <a:extLst>
              <a:ext uri="{FF2B5EF4-FFF2-40B4-BE49-F238E27FC236}">
                <a16:creationId xmlns:a16="http://schemas.microsoft.com/office/drawing/2014/main" id="{32083A22-4D38-2BBA-2A14-52C46C4979A1}"/>
              </a:ext>
            </a:extLst>
          </p:cNvPr>
          <p:cNvPicPr>
            <a:picLocks noChangeAspect="1"/>
          </p:cNvPicPr>
          <p:nvPr/>
        </p:nvPicPr>
        <p:blipFill>
          <a:blip r:embed="rId3"/>
          <a:stretch>
            <a:fillRect/>
          </a:stretch>
        </p:blipFill>
        <p:spPr>
          <a:xfrm>
            <a:off x="2528979" y="3196224"/>
            <a:ext cx="7772400" cy="2771744"/>
          </a:xfrm>
          <a:prstGeom prst="rect">
            <a:avLst/>
          </a:prstGeom>
        </p:spPr>
      </p:pic>
    </p:spTree>
    <p:extLst>
      <p:ext uri="{BB962C8B-B14F-4D97-AF65-F5344CB8AC3E}">
        <p14:creationId xmlns:p14="http://schemas.microsoft.com/office/powerpoint/2010/main" val="35608983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F345DF-4481-7293-F804-A5252C2DA7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ABEE3F-BADC-5005-4C2A-A2164317488F}"/>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C4B560B7-8690-97C1-B9E3-26058AE72F8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760CA02-6C9C-75ED-88E5-1D3C9C9090A2}"/>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60525F52-FD5E-1912-4502-69D2974079E6}"/>
              </a:ext>
            </a:extLst>
          </p:cNvPr>
          <p:cNvSpPr>
            <a:spLocks noGrp="1"/>
          </p:cNvSpPr>
          <p:nvPr>
            <p:ph idx="1"/>
          </p:nvPr>
        </p:nvSpPr>
        <p:spPr>
          <a:xfrm>
            <a:off x="700636" y="2293126"/>
            <a:ext cx="7304678" cy="3636088"/>
          </a:xfrm>
        </p:spPr>
        <p:txBody>
          <a:bodyPr>
            <a:normAutofit/>
          </a:bodyPr>
          <a:lstStyle/>
          <a:p>
            <a:r>
              <a:rPr lang="es-ES" dirty="0"/>
              <a:t>Es un entorno computacional interactivo basado en la web para crear documentos de notebook.</a:t>
            </a:r>
          </a:p>
          <a:p>
            <a:r>
              <a:rPr lang="es-ES" dirty="0" err="1"/>
              <a:t>Jupyter</a:t>
            </a:r>
            <a:r>
              <a:rPr lang="es-ES" dirty="0"/>
              <a:t> Notebook es similar a la interfaz de notebook de otros programas como Maple, </a:t>
            </a:r>
            <a:r>
              <a:rPr lang="es-ES" dirty="0" err="1"/>
              <a:t>Mathematica</a:t>
            </a:r>
            <a:r>
              <a:rPr lang="es-ES" dirty="0"/>
              <a:t> y </a:t>
            </a:r>
            <a:r>
              <a:rPr lang="es-ES" dirty="0" err="1"/>
              <a:t>SageMath</a:t>
            </a:r>
            <a:r>
              <a:rPr lang="es-ES" dirty="0"/>
              <a:t>, un estilo de interfaz computacional que se originó con </a:t>
            </a:r>
            <a:r>
              <a:rPr lang="es-ES" b="1" dirty="0" err="1">
                <a:solidFill>
                  <a:schemeClr val="accent2">
                    <a:lumMod val="75000"/>
                  </a:schemeClr>
                </a:solidFill>
              </a:rPr>
              <a:t>Mathematica</a:t>
            </a:r>
            <a:r>
              <a:rPr lang="es-ES" dirty="0"/>
              <a:t> en la década de 1980.</a:t>
            </a:r>
          </a:p>
        </p:txBody>
      </p:sp>
      <p:sp>
        <p:nvSpPr>
          <p:cNvPr id="3" name="TextBox 2">
            <a:extLst>
              <a:ext uri="{FF2B5EF4-FFF2-40B4-BE49-F238E27FC236}">
                <a16:creationId xmlns:a16="http://schemas.microsoft.com/office/drawing/2014/main" id="{90B2292B-6B60-D0ED-CEAF-722B0B468CAC}"/>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20E51A69-B93D-447E-B257-392BCE42B556}"/>
              </a:ext>
            </a:extLst>
          </p:cNvPr>
          <p:cNvPicPr>
            <a:picLocks noChangeAspect="1"/>
          </p:cNvPicPr>
          <p:nvPr/>
        </p:nvPicPr>
        <p:blipFill>
          <a:blip r:embed="rId3"/>
          <a:stretch>
            <a:fillRect/>
          </a:stretch>
        </p:blipFill>
        <p:spPr>
          <a:xfrm>
            <a:off x="8177571" y="1912156"/>
            <a:ext cx="3214329" cy="3726612"/>
          </a:xfrm>
          <a:prstGeom prst="rect">
            <a:avLst/>
          </a:prstGeom>
        </p:spPr>
      </p:pic>
    </p:spTree>
    <p:extLst>
      <p:ext uri="{BB962C8B-B14F-4D97-AF65-F5344CB8AC3E}">
        <p14:creationId xmlns:p14="http://schemas.microsoft.com/office/powerpoint/2010/main" val="1297778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81930B-BE23-5558-47A1-5EDFDC2BA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81E8F8-706E-99DD-DE2F-4FF850D726D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958C9ECC-AE8A-EBE0-E982-8F6F400DD20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FF07276-F785-CD43-581A-F515E768C36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3" name="TextBox 2">
            <a:extLst>
              <a:ext uri="{FF2B5EF4-FFF2-40B4-BE49-F238E27FC236}">
                <a16:creationId xmlns:a16="http://schemas.microsoft.com/office/drawing/2014/main" id="{E3C84D6A-CE59-B3C3-BC50-C6E1BAD62F16}"/>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C078F920-E509-A31B-08F4-9B223BB180C4}"/>
              </a:ext>
            </a:extLst>
          </p:cNvPr>
          <p:cNvPicPr>
            <a:picLocks noChangeAspect="1"/>
          </p:cNvPicPr>
          <p:nvPr/>
        </p:nvPicPr>
        <p:blipFill>
          <a:blip r:embed="rId3"/>
          <a:stretch>
            <a:fillRect/>
          </a:stretch>
        </p:blipFill>
        <p:spPr>
          <a:xfrm>
            <a:off x="8177571" y="1912156"/>
            <a:ext cx="3214329" cy="3726612"/>
          </a:xfrm>
          <a:prstGeom prst="rect">
            <a:avLst/>
          </a:prstGeom>
        </p:spPr>
      </p:pic>
      <p:pic>
        <p:nvPicPr>
          <p:cNvPr id="10" name="Picture 9">
            <a:extLst>
              <a:ext uri="{FF2B5EF4-FFF2-40B4-BE49-F238E27FC236}">
                <a16:creationId xmlns:a16="http://schemas.microsoft.com/office/drawing/2014/main" id="{F55607A3-39FC-17FF-CEE9-FED00B8FC129}"/>
              </a:ext>
            </a:extLst>
          </p:cNvPr>
          <p:cNvPicPr>
            <a:picLocks noChangeAspect="1"/>
          </p:cNvPicPr>
          <p:nvPr/>
        </p:nvPicPr>
        <p:blipFill>
          <a:blip r:embed="rId4"/>
          <a:stretch>
            <a:fillRect/>
          </a:stretch>
        </p:blipFill>
        <p:spPr>
          <a:xfrm>
            <a:off x="1573108" y="2293126"/>
            <a:ext cx="5818995" cy="3731389"/>
          </a:xfrm>
          <a:prstGeom prst="rect">
            <a:avLst/>
          </a:prstGeom>
        </p:spPr>
      </p:pic>
    </p:spTree>
    <p:extLst>
      <p:ext uri="{BB962C8B-B14F-4D97-AF65-F5344CB8AC3E}">
        <p14:creationId xmlns:p14="http://schemas.microsoft.com/office/powerpoint/2010/main" val="39559928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145324"/>
            <a:ext cx="10591799" cy="3701562"/>
          </a:xfrm>
        </p:spPr>
        <p:txBody>
          <a:bodyPr>
            <a:normAutofit/>
          </a:bodyPr>
          <a:lstStyle/>
          <a:p>
            <a:pPr marL="0" indent="0">
              <a:buNone/>
            </a:pPr>
            <a:r>
              <a:rPr lang="es-ES_tradnl" sz="2400" dirty="0"/>
              <a:t>Vamos a ver tres formas de instalar nuestro entorno de desarrollo:</a:t>
            </a:r>
            <a:br>
              <a:rPr lang="es-ES_tradnl" sz="2400" dirty="0"/>
            </a:br>
            <a:endParaRPr lang="es-ES_tradnl" sz="2400" dirty="0"/>
          </a:p>
          <a:p>
            <a:r>
              <a:rPr lang="es-ES_tradnl" sz="2400" b="1" dirty="0">
                <a:solidFill>
                  <a:schemeClr val="accent3">
                    <a:lumMod val="60000"/>
                    <a:lumOff val="40000"/>
                  </a:schemeClr>
                </a:solidFill>
              </a:rPr>
              <a:t>Modo bebe</a:t>
            </a:r>
            <a:br>
              <a:rPr lang="es-ES_tradnl" sz="2400" b="1" dirty="0">
                <a:solidFill>
                  <a:schemeClr val="accent3">
                    <a:lumMod val="60000"/>
                    <a:lumOff val="40000"/>
                  </a:schemeClr>
                </a:solidFill>
              </a:rPr>
            </a:br>
            <a:endParaRPr lang="es-ES_tradnl" sz="2400" b="1" dirty="0">
              <a:solidFill>
                <a:schemeClr val="accent3">
                  <a:lumMod val="60000"/>
                  <a:lumOff val="40000"/>
                </a:schemeClr>
              </a:solidFill>
            </a:endParaRPr>
          </a:p>
          <a:p>
            <a:r>
              <a:rPr lang="es-ES_tradnl" sz="2400" b="1" dirty="0">
                <a:solidFill>
                  <a:schemeClr val="accent3">
                    <a:lumMod val="75000"/>
                  </a:schemeClr>
                </a:solidFill>
              </a:rPr>
              <a:t>Modo novato</a:t>
            </a:r>
            <a:br>
              <a:rPr lang="es-ES_tradnl" sz="2400" b="1" dirty="0">
                <a:solidFill>
                  <a:schemeClr val="accent3">
                    <a:lumMod val="75000"/>
                  </a:schemeClr>
                </a:solidFill>
              </a:rPr>
            </a:br>
            <a:endParaRPr lang="es-ES_tradnl" sz="2400" b="1" dirty="0">
              <a:solidFill>
                <a:schemeClr val="accent3">
                  <a:lumMod val="75000"/>
                </a:schemeClr>
              </a:solidFill>
            </a:endParaRPr>
          </a:p>
          <a:p>
            <a:r>
              <a:rPr lang="es-ES_tradnl" sz="2400" b="1" dirty="0">
                <a:solidFill>
                  <a:srgbClr val="C00000"/>
                </a:solidFill>
              </a:rPr>
              <a:t>Modo gore</a:t>
            </a:r>
          </a:p>
          <a:p>
            <a:pPr marL="0" indent="0">
              <a:buNone/>
            </a:pPr>
            <a:endParaRPr lang="es-ES_tradnl" sz="2400" dirty="0"/>
          </a:p>
          <a:p>
            <a:pPr marL="0" indent="0">
              <a:buNone/>
            </a:pPr>
            <a:endParaRPr lang="es-ES_tradnl" sz="2400" dirty="0"/>
          </a:p>
        </p:txBody>
      </p:sp>
      <p:pic>
        <p:nvPicPr>
          <p:cNvPr id="10" name="Picture 9" descr="A group of cartoon faces&#10;&#10;Description automatically generated">
            <a:extLst>
              <a:ext uri="{FF2B5EF4-FFF2-40B4-BE49-F238E27FC236}">
                <a16:creationId xmlns:a16="http://schemas.microsoft.com/office/drawing/2014/main" id="{07A677D3-340F-BD57-C5A1-2F89F88B708E}"/>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344" b="50391" l="4688" r="48438">
                        <a14:foregroundMark x1="7677" y1="39844" x2="6250" y2="20313"/>
                        <a14:foregroundMark x1="7705" y1="40234" x2="7677" y2="39844"/>
                        <a14:foregroundMark x1="6250" y1="20313" x2="36458" y2="5859"/>
                        <a14:foregroundMark x1="36458" y1="5859" x2="41667" y2="33203"/>
                        <a14:foregroundMark x1="41667" y1="33203" x2="33854" y2="50781"/>
                        <a14:foregroundMark x1="36458" y1="48438" x2="7292" y2="33984"/>
                        <a14:foregroundMark x1="15192" y1="41061" x2="26042" y2="50781"/>
                        <a14:foregroundMark x1="13834" y1="39844" x2="14133" y2="40112"/>
                        <a14:foregroundMark x1="7292" y1="33984" x2="13834" y2="39844"/>
                        <a14:foregroundMark x1="23958" y1="41797" x2="27604" y2="41016"/>
                        <a14:foregroundMark x1="20313" y1="39844" x2="19792" y2="39453"/>
                        <a14:foregroundMark x1="11458" y1="22656" x2="11979" y2="23047"/>
                        <a14:foregroundMark x1="21875" y1="38672" x2="25521" y2="47266"/>
                        <a14:foregroundMark x1="43229" y1="37891" x2="46354" y2="14453"/>
                        <a14:foregroundMark x1="43750" y1="26172" x2="44792" y2="35156"/>
                        <a14:foregroundMark x1="45833" y1="20313" x2="48958" y2="14844"/>
                        <a14:foregroundMark x1="28646" y1="7031" x2="14063" y2="8594"/>
                        <a14:foregroundMark x1="11979" y1="4297" x2="38021" y2="4297"/>
                        <a14:foregroundMark x1="35417" y1="2734" x2="15104" y2="2344"/>
                        <a14:foregroundMark x1="6771" y1="19141" x2="7813" y2="29688"/>
                        <a14:foregroundMark x1="30208" y1="12500" x2="39583" y2="20703"/>
                        <a14:foregroundMark x1="32292" y1="9766" x2="35938" y2="12891"/>
                        <a14:backgroundMark x1="7813" y1="49609" x2="7813" y2="49609"/>
                        <a14:backgroundMark x1="6250" y1="40625" x2="7292" y2="49609"/>
                        <a14:backgroundMark x1="6771" y1="40234" x2="6771" y2="41406"/>
                        <a14:backgroundMark x1="6250" y1="39844" x2="6250" y2="39844"/>
                      </a14:backgroundRemoval>
                    </a14:imgEffect>
                  </a14:imgLayer>
                </a14:imgProps>
              </a:ext>
            </a:extLst>
          </a:blip>
          <a:srcRect r="48821" b="50434"/>
          <a:stretch/>
        </p:blipFill>
        <p:spPr>
          <a:xfrm>
            <a:off x="2689123" y="2791891"/>
            <a:ext cx="700160" cy="904114"/>
          </a:xfrm>
          <a:prstGeom prst="rect">
            <a:avLst/>
          </a:prstGeom>
        </p:spPr>
      </p:pic>
      <p:pic>
        <p:nvPicPr>
          <p:cNvPr id="11" name="Picture 10" descr="A group of cartoon faces&#10;&#10;Description automatically generated">
            <a:extLst>
              <a:ext uri="{FF2B5EF4-FFF2-40B4-BE49-F238E27FC236}">
                <a16:creationId xmlns:a16="http://schemas.microsoft.com/office/drawing/2014/main" id="{8529E095-0FAC-9FC8-0E9C-CDB42A62070A}"/>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2344" b="54688" l="51563" r="97917">
                        <a14:foregroundMark x1="63349" y1="40202" x2="81839" y2="44923"/>
                        <a14:foregroundMark x1="68229" y1="20703" x2="70833" y2="21094"/>
                        <a14:foregroundMark x1="68229" y1="19141" x2="69271" y2="23047"/>
                        <a14:foregroundMark x1="74479" y1="18359" x2="79167" y2="17578"/>
                        <a14:foregroundMark x1="66667" y1="17578" x2="89063" y2="18750"/>
                        <a14:foregroundMark x1="88542" y1="17969" x2="90104" y2="23047"/>
                        <a14:foregroundMark x1="83854" y1="17188" x2="83333" y2="21875"/>
                        <a14:foregroundMark x1="82813" y1="19141" x2="79167" y2="25781"/>
                        <a14:foregroundMark x1="79688" y1="19922" x2="74479" y2="25781"/>
                        <a14:foregroundMark x1="73958" y1="19531" x2="68750" y2="21875"/>
                        <a14:foregroundMark x1="70313" y1="19531" x2="64583" y2="24609"/>
                        <a14:foregroundMark x1="65625" y1="18359" x2="59896" y2="26563"/>
                        <a14:foregroundMark x1="60938" y1="17969" x2="60938" y2="20703"/>
                        <a14:foregroundMark x1="60209" y1="47656" x2="59896" y2="50000"/>
                        <a14:foregroundMark x1="91146" y1="31250" x2="96875" y2="20703"/>
                        <a14:foregroundMark x1="89424" y1="16582" x2="70313" y2="4688"/>
                        <a14:foregroundMark x1="94792" y1="19922" x2="92688" y2="18613"/>
                        <a14:foregroundMark x1="71875" y1="5859" x2="88021" y2="6641"/>
                        <a14:foregroundMark x1="89583" y1="8594" x2="91845" y2="11986"/>
                        <a14:foregroundMark x1="70833" y1="5859" x2="59877" y2="8976"/>
                        <a14:foregroundMark x1="92188" y1="8594" x2="93723" y2="11903"/>
                        <a14:foregroundMark x1="95313" y1="10938" x2="95731" y2="11815"/>
                        <a14:foregroundMark x1="63021" y1="3125" x2="86979" y2="2344"/>
                        <a14:foregroundMark x1="88021" y1="3516" x2="93750" y2="5469"/>
                        <a14:foregroundMark x1="93229" y1="28125" x2="94271" y2="32422"/>
                        <a14:foregroundMark x1="96875" y1="27344" x2="95833" y2="30078"/>
                        <a14:foregroundMark x1="53646" y1="19922" x2="54688" y2="27734"/>
                        <a14:foregroundMark x1="55729" y1="25000" x2="54688" y2="28516"/>
                        <a14:foregroundMark x1="52604" y1="25391" x2="53125" y2="28125"/>
                        <a14:foregroundMark x1="55729" y1="20313" x2="56771" y2="11719"/>
                        <a14:foregroundMark x1="56250" y1="14453" x2="55740" y2="6799"/>
                        <a14:foregroundMark x1="55729" y1="8594" x2="90104" y2="4297"/>
                        <a14:foregroundMark x1="90104" y1="4297" x2="96354" y2="30469"/>
                        <a14:foregroundMark x1="96354" y1="30469" x2="95313" y2="32422"/>
                        <a14:foregroundMark x1="93103" y1="46739" x2="93193" y2="50166"/>
                        <a14:foregroundMark x1="92708" y1="31641" x2="92871" y2="37891"/>
                        <a14:foregroundMark x1="93118" y1="46735" x2="92772" y2="49695"/>
                        <a14:foregroundMark x1="94792" y1="32422" x2="94153" y2="37891"/>
                        <a14:backgroundMark x1="54688" y1="5469" x2="54688" y2="5469"/>
                        <a14:backgroundMark x1="50606" y1="28393" x2="50521" y2="32422"/>
                        <a14:backgroundMark x1="51042" y1="7813" x2="50781" y2="20136"/>
                        <a14:backgroundMark x1="95313" y1="41016" x2="97396" y2="45703"/>
                        <a14:backgroundMark x1="55729" y1="44531" x2="55729" y2="47656"/>
                        <a14:backgroundMark x1="53646" y1="41406" x2="53646" y2="45703"/>
                        <a14:backgroundMark x1="55208" y1="33203" x2="54167" y2="42969"/>
                        <a14:backgroundMark x1="54167" y1="6250" x2="54167" y2="6250"/>
                        <a14:backgroundMark x1="53646" y1="5078" x2="54167" y2="7031"/>
                        <a14:backgroundMark x1="55208" y1="34375" x2="56771" y2="33984"/>
                        <a14:backgroundMark x1="94792" y1="37891" x2="94792" y2="43750"/>
                        <a14:backgroundMark x1="95833" y1="53125" x2="89063" y2="53516"/>
                        <a14:backgroundMark x1="93229" y1="51953" x2="85417" y2="50000"/>
                      </a14:backgroundRemoval>
                    </a14:imgEffect>
                  </a14:imgLayer>
                </a14:imgProps>
              </a:ext>
            </a:extLst>
          </a:blip>
          <a:srcRect l="50000" t="-459" r="-1179" b="50893"/>
          <a:stretch/>
        </p:blipFill>
        <p:spPr>
          <a:xfrm flipH="1">
            <a:off x="2985246" y="3754502"/>
            <a:ext cx="700159" cy="904112"/>
          </a:xfrm>
          <a:prstGeom prst="rect">
            <a:avLst/>
          </a:prstGeom>
        </p:spPr>
      </p:pic>
      <p:pic>
        <p:nvPicPr>
          <p:cNvPr id="12" name="Picture 11" descr="A group of cartoon faces&#10;&#10;Description automatically generated">
            <a:extLst>
              <a:ext uri="{FF2B5EF4-FFF2-40B4-BE49-F238E27FC236}">
                <a16:creationId xmlns:a16="http://schemas.microsoft.com/office/drawing/2014/main" id="{9AADFB1B-B30A-FBD5-3D3B-E1A02571B061}"/>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2732315" y="4775608"/>
            <a:ext cx="700159" cy="904112"/>
          </a:xfrm>
          <a:prstGeom prst="rect">
            <a:avLst/>
          </a:prstGeom>
        </p:spPr>
      </p:pic>
      <p:sp>
        <p:nvSpPr>
          <p:cNvPr id="4" name="Footer Placeholder 4">
            <a:extLst>
              <a:ext uri="{FF2B5EF4-FFF2-40B4-BE49-F238E27FC236}">
                <a16:creationId xmlns:a16="http://schemas.microsoft.com/office/drawing/2014/main" id="{F0E95FD6-99E2-5894-64FD-02EB13B267D4}"/>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28127114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48</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293126"/>
            <a:ext cx="10591799" cy="3874926"/>
          </a:xfrm>
        </p:spPr>
        <p:txBody>
          <a:bodyPr>
            <a:normAutofit fontScale="92500" lnSpcReduction="20000"/>
          </a:bodyPr>
          <a:lstStyle/>
          <a:p>
            <a:pPr marL="0" indent="0">
              <a:buNone/>
            </a:pPr>
            <a:r>
              <a:rPr lang="es-ES_tradnl" sz="2400" b="1" dirty="0">
                <a:hlinkClick r:id="rId4"/>
              </a:rPr>
              <a:t>Google </a:t>
            </a:r>
            <a:r>
              <a:rPr lang="es-ES_tradnl" sz="2400" b="1" dirty="0" err="1">
                <a:hlinkClick r:id="rId4"/>
              </a:rPr>
              <a:t>Colab</a:t>
            </a:r>
            <a:r>
              <a:rPr lang="es-ES_tradnl" sz="2400" b="1" dirty="0"/>
              <a:t> </a:t>
            </a:r>
            <a:r>
              <a:rPr lang="es-ES_tradnl" sz="2400" dirty="0"/>
              <a:t>permite escribir y ejecutar Python en el navegador:</a:t>
            </a:r>
          </a:p>
          <a:p>
            <a:pPr lvl="1"/>
            <a:r>
              <a:rPr lang="es-ES_tradnl" sz="2200" dirty="0"/>
              <a:t>Sin configurar</a:t>
            </a:r>
          </a:p>
          <a:p>
            <a:pPr lvl="1"/>
            <a:r>
              <a:rPr lang="es-ES_tradnl" sz="2200" dirty="0"/>
              <a:t>Fácil de compartir</a:t>
            </a:r>
          </a:p>
          <a:p>
            <a:pPr lvl="1"/>
            <a:r>
              <a:rPr lang="es-ES_tradnl" sz="2200" dirty="0"/>
              <a:t>Acceso a </a:t>
            </a:r>
            <a:r>
              <a:rPr lang="es-ES_tradnl" sz="2200" dirty="0" err="1"/>
              <a:t>GPUs</a:t>
            </a:r>
            <a:r>
              <a:rPr lang="es-ES_tradnl" sz="2200" dirty="0"/>
              <a:t> sin cargo</a:t>
            </a:r>
          </a:p>
          <a:p>
            <a:pPr marL="0" indent="0">
              <a:buNone/>
            </a:pPr>
            <a:r>
              <a:rPr lang="es-ES_tradnl" sz="2400" dirty="0"/>
              <a:t>Es una </a:t>
            </a:r>
            <a:r>
              <a:rPr lang="es-ES_tradnl" sz="2400" dirty="0" err="1"/>
              <a:t>Jupyter</a:t>
            </a:r>
            <a:r>
              <a:rPr lang="es-ES_tradnl" sz="2400" dirty="0"/>
              <a:t> Notebook que corre en una máquina virtual de Google Cloud: </a:t>
            </a:r>
          </a:p>
          <a:p>
            <a:pPr lvl="1"/>
            <a:r>
              <a:rPr lang="es-ES_tradnl" sz="2200" dirty="0"/>
              <a:t>Es gratuito</a:t>
            </a:r>
          </a:p>
          <a:p>
            <a:pPr lvl="1"/>
            <a:r>
              <a:rPr lang="es-ES_tradnl" sz="2200" dirty="0"/>
              <a:t>Ofrece 12 GB de RAM y 100 GB de disco.  </a:t>
            </a:r>
          </a:p>
          <a:p>
            <a:pPr marL="0" indent="0">
              <a:buNone/>
            </a:pPr>
            <a:r>
              <a:rPr lang="es-ES_tradnl" sz="2400" dirty="0"/>
              <a:t>Las notebooks quedan en Google Drive, fácil de compartir.</a:t>
            </a:r>
          </a:p>
          <a:p>
            <a:pPr marL="0" indent="0">
              <a:buNone/>
            </a:pPr>
            <a:r>
              <a:rPr lang="es-ES_tradnl" sz="2400" dirty="0"/>
              <a:t>El problema es que no todo lo de esta materia y futuros cursos funcionan en Google </a:t>
            </a:r>
            <a:r>
              <a:rPr lang="es-ES_tradnl" sz="2400" dirty="0" err="1"/>
              <a:t>Colab</a:t>
            </a:r>
            <a:endParaRPr lang="es-ES_tradnl" sz="2400" dirty="0"/>
          </a:p>
        </p:txBody>
      </p:sp>
      <p:pic>
        <p:nvPicPr>
          <p:cNvPr id="10" name="Picture 9" descr="A group of cartoon faces&#10;&#10;Description automatically generated">
            <a:extLst>
              <a:ext uri="{FF2B5EF4-FFF2-40B4-BE49-F238E27FC236}">
                <a16:creationId xmlns:a16="http://schemas.microsoft.com/office/drawing/2014/main" id="{07A677D3-340F-BD57-C5A1-2F89F88B708E}"/>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344" b="50391" l="4688" r="48438">
                        <a14:foregroundMark x1="7677" y1="39844" x2="6250" y2="20313"/>
                        <a14:foregroundMark x1="7705" y1="40234" x2="7677" y2="39844"/>
                        <a14:foregroundMark x1="6250" y1="20313" x2="36458" y2="5859"/>
                        <a14:foregroundMark x1="36458" y1="5859" x2="41667" y2="33203"/>
                        <a14:foregroundMark x1="41667" y1="33203" x2="33854" y2="50781"/>
                        <a14:foregroundMark x1="36458" y1="48438" x2="7292" y2="33984"/>
                        <a14:foregroundMark x1="15192" y1="41061" x2="26042" y2="50781"/>
                        <a14:foregroundMark x1="13834" y1="39844" x2="14133" y2="40112"/>
                        <a14:foregroundMark x1="7292" y1="33984" x2="13834" y2="39844"/>
                        <a14:foregroundMark x1="23958" y1="41797" x2="27604" y2="41016"/>
                        <a14:foregroundMark x1="20313" y1="39844" x2="19792" y2="39453"/>
                        <a14:foregroundMark x1="11458" y1="22656" x2="11979" y2="23047"/>
                        <a14:foregroundMark x1="21875" y1="38672" x2="25521" y2="47266"/>
                        <a14:foregroundMark x1="43229" y1="37891" x2="46354" y2="14453"/>
                        <a14:foregroundMark x1="43750" y1="26172" x2="44792" y2="35156"/>
                        <a14:foregroundMark x1="45833" y1="20313" x2="48958" y2="14844"/>
                        <a14:foregroundMark x1="28646" y1="7031" x2="14063" y2="8594"/>
                        <a14:foregroundMark x1="11979" y1="4297" x2="38021" y2="4297"/>
                        <a14:foregroundMark x1="35417" y1="2734" x2="15104" y2="2344"/>
                        <a14:foregroundMark x1="6771" y1="19141" x2="7813" y2="29688"/>
                        <a14:foregroundMark x1="30208" y1="12500" x2="39583" y2="20703"/>
                        <a14:foregroundMark x1="32292" y1="9766" x2="35938" y2="12891"/>
                        <a14:backgroundMark x1="7813" y1="49609" x2="7813" y2="49609"/>
                        <a14:backgroundMark x1="6250" y1="40625" x2="7292" y2="49609"/>
                        <a14:backgroundMark x1="6771" y1="40234" x2="6771" y2="41406"/>
                        <a14:backgroundMark x1="6250" y1="39844" x2="6250" y2="39844"/>
                      </a14:backgroundRemoval>
                    </a14:imgEffect>
                  </a14:imgLayer>
                </a14:imgProps>
              </a:ext>
            </a:extLst>
          </a:blip>
          <a:srcRect r="48821" b="50434"/>
          <a:stretch/>
        </p:blipFill>
        <p:spPr>
          <a:xfrm>
            <a:off x="800100" y="1522747"/>
            <a:ext cx="508067" cy="656065"/>
          </a:xfrm>
          <a:prstGeom prst="rect">
            <a:avLst/>
          </a:prstGeom>
        </p:spPr>
      </p:pic>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bebé</a:t>
            </a:r>
          </a:p>
        </p:txBody>
      </p:sp>
      <p:pic>
        <p:nvPicPr>
          <p:cNvPr id="5" name="Picture 4">
            <a:extLst>
              <a:ext uri="{FF2B5EF4-FFF2-40B4-BE49-F238E27FC236}">
                <a16:creationId xmlns:a16="http://schemas.microsoft.com/office/drawing/2014/main" id="{AD7DC3A4-15D9-60F5-3D62-69A0577B513C}"/>
              </a:ext>
            </a:extLst>
          </p:cNvPr>
          <p:cNvPicPr>
            <a:picLocks noChangeAspect="1"/>
          </p:cNvPicPr>
          <p:nvPr/>
        </p:nvPicPr>
        <p:blipFill>
          <a:blip r:embed="rId7"/>
          <a:stretch>
            <a:fillRect/>
          </a:stretch>
        </p:blipFill>
        <p:spPr>
          <a:xfrm>
            <a:off x="9605112" y="1682970"/>
            <a:ext cx="1650077" cy="1650077"/>
          </a:xfrm>
          <a:prstGeom prst="rect">
            <a:avLst/>
          </a:prstGeom>
        </p:spPr>
      </p:pic>
      <p:sp>
        <p:nvSpPr>
          <p:cNvPr id="8" name="Footer Placeholder 4">
            <a:extLst>
              <a:ext uri="{FF2B5EF4-FFF2-40B4-BE49-F238E27FC236}">
                <a16:creationId xmlns:a16="http://schemas.microsoft.com/office/drawing/2014/main" id="{0792414E-8470-CE4F-6524-61E05208E0F1}"/>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257132816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49</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6357158" cy="3874926"/>
          </a:xfrm>
        </p:spPr>
        <p:txBody>
          <a:bodyPr>
            <a:normAutofit fontScale="62500" lnSpcReduction="20000"/>
          </a:bodyPr>
          <a:lstStyle/>
          <a:p>
            <a:pPr marL="0" indent="0">
              <a:buNone/>
            </a:pPr>
            <a:r>
              <a:rPr lang="es-ES_tradnl" sz="2400" dirty="0"/>
              <a:t>Para poder utilizar Python debemos preparar nuestra máquina con las herramientas necesarias.</a:t>
            </a:r>
          </a:p>
          <a:p>
            <a:pPr marL="0" indent="0">
              <a:buNone/>
            </a:pPr>
            <a:r>
              <a:rPr lang="es-ES_tradnl" sz="2400" dirty="0"/>
              <a:t>Para arrancar a usar Python necesitamos instalar:</a:t>
            </a:r>
          </a:p>
          <a:p>
            <a:r>
              <a:rPr lang="es-ES_tradnl" sz="2400" dirty="0"/>
              <a:t>Tener instalado al menos una versión Python </a:t>
            </a:r>
          </a:p>
          <a:p>
            <a:r>
              <a:rPr lang="es-ES_tradnl" sz="2400" b="1" dirty="0"/>
              <a:t>Gestión de paquetes. </a:t>
            </a:r>
            <a:r>
              <a:rPr lang="es-ES_tradnl" sz="2400" dirty="0"/>
              <a:t>Tener una herramienta que nos permita gestionar las librerías que queremos instalar.</a:t>
            </a:r>
          </a:p>
          <a:p>
            <a:r>
              <a:rPr lang="es-ES_tradnl" sz="2400" b="1" dirty="0"/>
              <a:t>Entornos virtuales</a:t>
            </a:r>
            <a:r>
              <a:rPr lang="es-ES_tradnl" sz="2400" dirty="0"/>
              <a:t>. Cuando trabajamos en distintos proyectos, no todos ellos requieren los mismos paquetes ni siquiera la misma versión de Python. Para ello podemos usar entornos virtuales que nos permiten instalar paquetes específicos al proyecto, también establecer qué versión de Python usaremos.</a:t>
            </a:r>
          </a:p>
          <a:p>
            <a:pPr marL="0" indent="0">
              <a:buNone/>
            </a:pPr>
            <a:r>
              <a:rPr lang="es-ES_tradnl" sz="2400" i="1" dirty="0">
                <a:solidFill>
                  <a:srgbClr val="C00000"/>
                </a:solidFill>
              </a:rPr>
              <a:t>No es recomendable usar el Python que usa el sistema, sobre todo en Linux, ya que, si modificamos algo de esta versión, podemos romper parte de nuestro OS.</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novato</a:t>
            </a:r>
          </a:p>
        </p:txBody>
      </p:sp>
      <p:pic>
        <p:nvPicPr>
          <p:cNvPr id="8" name="Picture 7" descr="A group of cartoon faces&#10;&#10;Description automatically generated">
            <a:extLst>
              <a:ext uri="{FF2B5EF4-FFF2-40B4-BE49-F238E27FC236}">
                <a16:creationId xmlns:a16="http://schemas.microsoft.com/office/drawing/2014/main" id="{11F6A5F3-C974-9A90-F0FF-AF68B874D7E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344" b="54688" l="51563" r="97917">
                        <a14:foregroundMark x1="63349" y1="40202" x2="81839" y2="44923"/>
                        <a14:foregroundMark x1="68229" y1="20703" x2="70833" y2="21094"/>
                        <a14:foregroundMark x1="68229" y1="19141" x2="69271" y2="23047"/>
                        <a14:foregroundMark x1="74479" y1="18359" x2="79167" y2="17578"/>
                        <a14:foregroundMark x1="66667" y1="17578" x2="89063" y2="18750"/>
                        <a14:foregroundMark x1="88542" y1="17969" x2="90104" y2="23047"/>
                        <a14:foregroundMark x1="83854" y1="17188" x2="83333" y2="21875"/>
                        <a14:foregroundMark x1="82813" y1="19141" x2="79167" y2="25781"/>
                        <a14:foregroundMark x1="79688" y1="19922" x2="74479" y2="25781"/>
                        <a14:foregroundMark x1="73958" y1="19531" x2="68750" y2="21875"/>
                        <a14:foregroundMark x1="70313" y1="19531" x2="64583" y2="24609"/>
                        <a14:foregroundMark x1="65625" y1="18359" x2="59896" y2="26563"/>
                        <a14:foregroundMark x1="60938" y1="17969" x2="60938" y2="20703"/>
                        <a14:foregroundMark x1="60209" y1="47656" x2="59896" y2="50000"/>
                        <a14:foregroundMark x1="91146" y1="31250" x2="96875" y2="20703"/>
                        <a14:foregroundMark x1="89424" y1="16582" x2="70313" y2="4688"/>
                        <a14:foregroundMark x1="94792" y1="19922" x2="92688" y2="18613"/>
                        <a14:foregroundMark x1="71875" y1="5859" x2="88021" y2="6641"/>
                        <a14:foregroundMark x1="89583" y1="8594" x2="91845" y2="11986"/>
                        <a14:foregroundMark x1="70833" y1="5859" x2="59877" y2="8976"/>
                        <a14:foregroundMark x1="92188" y1="8594" x2="93723" y2="11903"/>
                        <a14:foregroundMark x1="95313" y1="10938" x2="95731" y2="11815"/>
                        <a14:foregroundMark x1="63021" y1="3125" x2="86979" y2="2344"/>
                        <a14:foregroundMark x1="88021" y1="3516" x2="93750" y2="5469"/>
                        <a14:foregroundMark x1="93229" y1="28125" x2="94271" y2="32422"/>
                        <a14:foregroundMark x1="96875" y1="27344" x2="95833" y2="30078"/>
                        <a14:foregroundMark x1="53646" y1="19922" x2="54688" y2="27734"/>
                        <a14:foregroundMark x1="55729" y1="25000" x2="54688" y2="28516"/>
                        <a14:foregroundMark x1="52604" y1="25391" x2="53125" y2="28125"/>
                        <a14:foregroundMark x1="55729" y1="20313" x2="56771" y2="11719"/>
                        <a14:foregroundMark x1="56250" y1="14453" x2="55740" y2="6799"/>
                        <a14:foregroundMark x1="55729" y1="8594" x2="90104" y2="4297"/>
                        <a14:foregroundMark x1="90104" y1="4297" x2="96354" y2="30469"/>
                        <a14:foregroundMark x1="96354" y1="30469" x2="95313" y2="32422"/>
                        <a14:foregroundMark x1="93103" y1="46739" x2="93193" y2="50166"/>
                        <a14:foregroundMark x1="92708" y1="31641" x2="92871" y2="37891"/>
                        <a14:foregroundMark x1="93118" y1="46735" x2="92772" y2="49695"/>
                        <a14:foregroundMark x1="94792" y1="32422" x2="94153" y2="37891"/>
                        <a14:backgroundMark x1="54688" y1="5469" x2="54688" y2="5469"/>
                        <a14:backgroundMark x1="50606" y1="28393" x2="50521" y2="32422"/>
                        <a14:backgroundMark x1="51042" y1="7813" x2="50781" y2="20136"/>
                        <a14:backgroundMark x1="95313" y1="41016" x2="97396" y2="45703"/>
                        <a14:backgroundMark x1="55729" y1="44531" x2="55729" y2="47656"/>
                        <a14:backgroundMark x1="53646" y1="41406" x2="53646" y2="45703"/>
                        <a14:backgroundMark x1="55208" y1="33203" x2="54167" y2="42969"/>
                        <a14:backgroundMark x1="54167" y1="6250" x2="54167" y2="6250"/>
                        <a14:backgroundMark x1="53646" y1="5078" x2="54167" y2="7031"/>
                        <a14:backgroundMark x1="55208" y1="34375" x2="56771" y2="33984"/>
                        <a14:backgroundMark x1="94792" y1="37891" x2="94792" y2="43750"/>
                        <a14:backgroundMark x1="95833" y1="53125" x2="89063" y2="53516"/>
                        <a14:backgroundMark x1="93229" y1="51953" x2="85417" y2="50000"/>
                      </a14:backgroundRemoval>
                    </a14:imgEffect>
                  </a14:imgLayer>
                </a14:imgProps>
              </a:ext>
            </a:extLst>
          </a:blip>
          <a:srcRect l="50000" t="-459" r="-1179" b="50893"/>
          <a:stretch/>
        </p:blipFill>
        <p:spPr>
          <a:xfrm flipH="1">
            <a:off x="800100" y="1492035"/>
            <a:ext cx="508067" cy="656065"/>
          </a:xfrm>
          <a:prstGeom prst="rect">
            <a:avLst/>
          </a:prstGeom>
        </p:spPr>
      </p:pic>
      <p:pic>
        <p:nvPicPr>
          <p:cNvPr id="11" name="Picture 10" descr="A diagram of a computer system&#10;&#10;Description automatically generated">
            <a:extLst>
              <a:ext uri="{FF2B5EF4-FFF2-40B4-BE49-F238E27FC236}">
                <a16:creationId xmlns:a16="http://schemas.microsoft.com/office/drawing/2014/main" id="{B604BF7B-74B9-FA0A-49B7-B039B65D9305}"/>
              </a:ext>
            </a:extLst>
          </p:cNvPr>
          <p:cNvPicPr>
            <a:picLocks noChangeAspect="1"/>
          </p:cNvPicPr>
          <p:nvPr/>
        </p:nvPicPr>
        <p:blipFill>
          <a:blip r:embed="rId6"/>
          <a:stretch>
            <a:fillRect/>
          </a:stretch>
        </p:blipFill>
        <p:spPr>
          <a:xfrm>
            <a:off x="7316237" y="1873995"/>
            <a:ext cx="4014118" cy="3981416"/>
          </a:xfrm>
          <a:prstGeom prst="rect">
            <a:avLst/>
          </a:prstGeom>
        </p:spPr>
      </p:pic>
      <p:sp>
        <p:nvSpPr>
          <p:cNvPr id="12" name="TextBox 11">
            <a:extLst>
              <a:ext uri="{FF2B5EF4-FFF2-40B4-BE49-F238E27FC236}">
                <a16:creationId xmlns:a16="http://schemas.microsoft.com/office/drawing/2014/main" id="{25DBD323-98DF-3D2C-5932-B6F3C0698B47}"/>
              </a:ext>
            </a:extLst>
          </p:cNvPr>
          <p:cNvSpPr txBox="1"/>
          <p:nvPr/>
        </p:nvSpPr>
        <p:spPr>
          <a:xfrm>
            <a:off x="8777081" y="5855411"/>
            <a:ext cx="2733441" cy="307777"/>
          </a:xfrm>
          <a:prstGeom prst="rect">
            <a:avLst/>
          </a:prstGeom>
          <a:noFill/>
        </p:spPr>
        <p:txBody>
          <a:bodyPr wrap="none" rtlCol="0">
            <a:spAutoFit/>
          </a:bodyPr>
          <a:lstStyle/>
          <a:p>
            <a:r>
              <a:rPr lang="es-ES_tradnl" sz="1400" b="1" dirty="0"/>
              <a:t>Fuente</a:t>
            </a:r>
            <a:r>
              <a:rPr lang="es-ES_tradnl" sz="1400" dirty="0"/>
              <a:t>: </a:t>
            </a:r>
            <a:r>
              <a:rPr lang="es-ES_tradnl" sz="1400" dirty="0">
                <a:hlinkClick r:id="rId7"/>
              </a:rPr>
              <a:t>https://</a:t>
            </a:r>
            <a:r>
              <a:rPr lang="es-ES_tradnl" sz="1400" dirty="0" err="1">
                <a:hlinkClick r:id="rId7"/>
              </a:rPr>
              <a:t>xkcd.com</a:t>
            </a:r>
            <a:r>
              <a:rPr lang="es-ES_tradnl" sz="1400" dirty="0">
                <a:hlinkClick r:id="rId7"/>
              </a:rPr>
              <a:t>/1987/</a:t>
            </a:r>
            <a:endParaRPr lang="es-ES_tradnl" sz="1400" dirty="0"/>
          </a:p>
        </p:txBody>
      </p:sp>
      <p:sp>
        <p:nvSpPr>
          <p:cNvPr id="5" name="Footer Placeholder 4">
            <a:extLst>
              <a:ext uri="{FF2B5EF4-FFF2-40B4-BE49-F238E27FC236}">
                <a16:creationId xmlns:a16="http://schemas.microsoft.com/office/drawing/2014/main" id="{096EA748-3ADB-9BD4-0A76-9422CBA10025}"/>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3341611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8076FCD-D710-8689-EE66-FA433638DA3C}"/>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22376"/>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126170-34F0-ED9F-DC5C-A8C0F660CE7E}"/>
              </a:ext>
            </a:extLst>
          </p:cNvPr>
          <p:cNvSpPr>
            <a:spLocks noGrp="1"/>
          </p:cNvSpPr>
          <p:nvPr>
            <p:ph type="title"/>
          </p:nvPr>
        </p:nvSpPr>
        <p:spPr>
          <a:xfrm>
            <a:off x="5814465" y="860615"/>
            <a:ext cx="5676900" cy="1272986"/>
          </a:xfrm>
        </p:spPr>
        <p:txBody>
          <a:bodyPr>
            <a:normAutofit/>
          </a:bodyPr>
          <a:lstStyle/>
          <a:p>
            <a:r>
              <a:rPr lang="es-ES_tradnl" dirty="0"/>
              <a:t>Herramientas</a:t>
            </a:r>
          </a:p>
        </p:txBody>
      </p:sp>
      <p:sp>
        <p:nvSpPr>
          <p:cNvPr id="4" name="Content Placeholder 3">
            <a:extLst>
              <a:ext uri="{FF2B5EF4-FFF2-40B4-BE49-F238E27FC236}">
                <a16:creationId xmlns:a16="http://schemas.microsoft.com/office/drawing/2014/main" id="{88EDA572-D690-A1C9-0D67-4A8ACF63CA80}"/>
              </a:ext>
            </a:extLst>
          </p:cNvPr>
          <p:cNvSpPr>
            <a:spLocks noGrp="1"/>
          </p:cNvSpPr>
          <p:nvPr>
            <p:ph idx="1"/>
          </p:nvPr>
        </p:nvSpPr>
        <p:spPr>
          <a:xfrm>
            <a:off x="5999356" y="2133600"/>
            <a:ext cx="5492009" cy="3774464"/>
          </a:xfrm>
        </p:spPr>
        <p:txBody>
          <a:bodyPr>
            <a:normAutofit fontScale="92500" lnSpcReduction="10000"/>
          </a:bodyPr>
          <a:lstStyle/>
          <a:p>
            <a:pPr>
              <a:lnSpc>
                <a:spcPct val="100000"/>
              </a:lnSpc>
            </a:pPr>
            <a:r>
              <a:rPr lang="es-ES_tradnl" sz="1200" b="1" dirty="0"/>
              <a:t>Lenguaje de Programación</a:t>
            </a:r>
          </a:p>
          <a:p>
            <a:pPr lvl="1">
              <a:lnSpc>
                <a:spcPct val="100000"/>
              </a:lnSpc>
            </a:pPr>
            <a:r>
              <a:rPr lang="es-ES_tradnl" sz="1200" dirty="0"/>
              <a:t>Python &gt;= 3.10</a:t>
            </a:r>
          </a:p>
          <a:p>
            <a:pPr lvl="1">
              <a:lnSpc>
                <a:spcPct val="100000"/>
              </a:lnSpc>
            </a:pPr>
            <a:r>
              <a:rPr lang="es-ES_tradnl" sz="1200" dirty="0" err="1"/>
              <a:t>Poetry</a:t>
            </a:r>
            <a:r>
              <a:rPr lang="es-ES_tradnl" sz="1200" dirty="0"/>
              <a:t> / </a:t>
            </a:r>
            <a:r>
              <a:rPr lang="es-ES_tradnl" sz="1200" dirty="0" err="1"/>
              <a:t>Pip</a:t>
            </a:r>
            <a:r>
              <a:rPr lang="es-ES_tradnl" sz="1200" dirty="0"/>
              <a:t> / </a:t>
            </a:r>
            <a:r>
              <a:rPr lang="es-ES_tradnl" sz="1200" dirty="0" err="1"/>
              <a:t>Conda</a:t>
            </a:r>
            <a:r>
              <a:rPr lang="es-ES_tradnl" sz="1200" dirty="0"/>
              <a:t> para instalar librerías</a:t>
            </a:r>
          </a:p>
          <a:p>
            <a:pPr>
              <a:lnSpc>
                <a:spcPct val="100000"/>
              </a:lnSpc>
            </a:pPr>
            <a:r>
              <a:rPr lang="es-ES_tradnl" sz="1400" b="1" dirty="0"/>
              <a:t>Librerías</a:t>
            </a:r>
          </a:p>
          <a:p>
            <a:pPr lvl="1">
              <a:lnSpc>
                <a:spcPct val="100000"/>
              </a:lnSpc>
            </a:pPr>
            <a:r>
              <a:rPr lang="es-ES_tradnl" sz="1200" dirty="0" err="1"/>
              <a:t>Numpy</a:t>
            </a:r>
            <a:r>
              <a:rPr lang="es-ES_tradnl" sz="1200" dirty="0"/>
              <a:t>, Pandas, </a:t>
            </a:r>
            <a:r>
              <a:rPr lang="es-ES_tradnl" sz="1200" dirty="0" err="1"/>
              <a:t>SciPy</a:t>
            </a:r>
            <a:endParaRPr lang="es-ES_tradnl" sz="1200" dirty="0"/>
          </a:p>
          <a:p>
            <a:pPr lvl="1">
              <a:lnSpc>
                <a:spcPct val="100000"/>
              </a:lnSpc>
            </a:pPr>
            <a:r>
              <a:rPr lang="es-ES_tradnl" sz="1200" dirty="0" err="1"/>
              <a:t>Matplotlib</a:t>
            </a:r>
            <a:r>
              <a:rPr lang="es-ES_tradnl" sz="1200" dirty="0"/>
              <a:t>, </a:t>
            </a:r>
            <a:r>
              <a:rPr lang="es-ES_tradnl" sz="1200" dirty="0" err="1"/>
              <a:t>Seaborn</a:t>
            </a:r>
            <a:endParaRPr lang="es-ES_tradnl" sz="1200" dirty="0"/>
          </a:p>
          <a:p>
            <a:pPr lvl="1">
              <a:lnSpc>
                <a:spcPct val="100000"/>
              </a:lnSpc>
            </a:pPr>
            <a:r>
              <a:rPr lang="es-ES_tradnl" sz="1200" dirty="0" err="1"/>
              <a:t>Scikit-learn</a:t>
            </a:r>
            <a:endParaRPr lang="es-ES_tradnl" sz="1200" dirty="0"/>
          </a:p>
          <a:p>
            <a:pPr>
              <a:lnSpc>
                <a:spcPct val="100000"/>
              </a:lnSpc>
            </a:pPr>
            <a:r>
              <a:rPr lang="es-ES_tradnl" sz="1200" b="1" dirty="0"/>
              <a:t>Consola Interactiva de Python</a:t>
            </a:r>
          </a:p>
          <a:p>
            <a:pPr lvl="1">
              <a:lnSpc>
                <a:spcPct val="100000"/>
              </a:lnSpc>
            </a:pPr>
            <a:r>
              <a:rPr lang="es-ES_tradnl" sz="1200" dirty="0" err="1"/>
              <a:t>Ipython</a:t>
            </a:r>
            <a:endParaRPr lang="es-ES_tradnl" sz="1200" dirty="0"/>
          </a:p>
          <a:p>
            <a:pPr lvl="1">
              <a:lnSpc>
                <a:spcPct val="100000"/>
              </a:lnSpc>
            </a:pPr>
            <a:r>
              <a:rPr lang="es-ES_tradnl" sz="1200" dirty="0" err="1"/>
              <a:t>Jupyter</a:t>
            </a:r>
            <a:r>
              <a:rPr lang="es-ES_tradnl" sz="1200" dirty="0"/>
              <a:t> Notebook</a:t>
            </a:r>
          </a:p>
          <a:p>
            <a:pPr>
              <a:lnSpc>
                <a:spcPct val="100000"/>
              </a:lnSpc>
            </a:pPr>
            <a:r>
              <a:rPr lang="es-ES_tradnl" sz="1200" b="1" dirty="0"/>
              <a:t>Herramientas</a:t>
            </a:r>
          </a:p>
          <a:p>
            <a:pPr lvl="1">
              <a:lnSpc>
                <a:spcPct val="100000"/>
              </a:lnSpc>
            </a:pPr>
            <a:r>
              <a:rPr lang="es-ES_tradnl" sz="1200" dirty="0" err="1"/>
              <a:t>Github</a:t>
            </a:r>
            <a:r>
              <a:rPr lang="es-ES_tradnl" sz="1200" dirty="0"/>
              <a:t> para repositorios</a:t>
            </a:r>
          </a:p>
          <a:p>
            <a:pPr>
              <a:lnSpc>
                <a:spcPct val="100000"/>
              </a:lnSpc>
            </a:pPr>
            <a:r>
              <a:rPr lang="es-ES_tradnl" sz="1200" b="1" dirty="0"/>
              <a:t>IDE recomendados</a:t>
            </a:r>
          </a:p>
          <a:p>
            <a:pPr lvl="1">
              <a:lnSpc>
                <a:spcPct val="100000"/>
              </a:lnSpc>
            </a:pPr>
            <a:r>
              <a:rPr lang="es-ES_tradnl" sz="1200" dirty="0"/>
              <a:t>Visual Studio </a:t>
            </a:r>
            <a:r>
              <a:rPr lang="es-ES_tradnl" sz="1200" dirty="0" err="1"/>
              <a:t>Code</a:t>
            </a:r>
            <a:endParaRPr lang="es-ES_tradnl" sz="1200" dirty="0"/>
          </a:p>
          <a:p>
            <a:pPr lvl="1">
              <a:lnSpc>
                <a:spcPct val="100000"/>
              </a:lnSpc>
            </a:pPr>
            <a:r>
              <a:rPr lang="es-ES_tradnl" sz="1200" dirty="0" err="1"/>
              <a:t>PyCharm</a:t>
            </a:r>
            <a:r>
              <a:rPr lang="es-ES_tradnl" sz="1200" dirty="0"/>
              <a:t> </a:t>
            </a:r>
            <a:r>
              <a:rPr lang="es-ES_tradnl" sz="1200" dirty="0" err="1"/>
              <a:t>Community</a:t>
            </a:r>
            <a:r>
              <a:rPr lang="es-ES_tradnl" sz="1200" dirty="0"/>
              <a:t> </a:t>
            </a:r>
            <a:r>
              <a:rPr lang="es-ES_tradnl" sz="1200" dirty="0" err="1"/>
              <a:t>Edition</a:t>
            </a:r>
            <a:endParaRPr lang="es-ES_tradnl" sz="1200" dirty="0"/>
          </a:p>
          <a:p>
            <a:pPr lvl="1">
              <a:lnSpc>
                <a:spcPct val="100000"/>
              </a:lnSpc>
            </a:pPr>
            <a:r>
              <a:rPr lang="es-ES_tradnl" sz="1200" dirty="0"/>
              <a:t>Google </a:t>
            </a:r>
            <a:r>
              <a:rPr lang="es-ES_tradnl" sz="1200" dirty="0" err="1"/>
              <a:t>Colab</a:t>
            </a:r>
            <a:endParaRPr lang="es-ES_tradnl" sz="1200" dirty="0"/>
          </a:p>
        </p:txBody>
      </p:sp>
      <p:sp>
        <p:nvSpPr>
          <p:cNvPr id="6" name="Slide Number Placeholder 5">
            <a:extLst>
              <a:ext uri="{FF2B5EF4-FFF2-40B4-BE49-F238E27FC236}">
                <a16:creationId xmlns:a16="http://schemas.microsoft.com/office/drawing/2014/main" id="{096BA225-E25C-4968-09FC-74FC5F55E6C3}"/>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5</a:t>
            </a:fld>
            <a:endParaRPr lang="en-US"/>
          </a:p>
        </p:txBody>
      </p:sp>
      <p:pic>
        <p:nvPicPr>
          <p:cNvPr id="7" name="python_logo.png" descr="python_logo.png">
            <a:extLst>
              <a:ext uri="{FF2B5EF4-FFF2-40B4-BE49-F238E27FC236}">
                <a16:creationId xmlns:a16="http://schemas.microsoft.com/office/drawing/2014/main" id="{6F3ED5DC-851B-B515-803D-AB533A55683E}"/>
              </a:ext>
            </a:extLst>
          </p:cNvPr>
          <p:cNvPicPr>
            <a:picLocks noChangeAspect="1"/>
          </p:cNvPicPr>
          <p:nvPr/>
        </p:nvPicPr>
        <p:blipFill>
          <a:blip r:embed="rId3"/>
          <a:stretch>
            <a:fillRect/>
          </a:stretch>
        </p:blipFill>
        <p:spPr>
          <a:xfrm>
            <a:off x="-64120" y="0"/>
            <a:ext cx="5676900" cy="6858000"/>
          </a:xfrm>
          <a:prstGeom prst="rect">
            <a:avLst/>
          </a:prstGeom>
          <a:ln w="12700">
            <a:miter lim="400000"/>
          </a:ln>
        </p:spPr>
      </p:pic>
      <p:sp>
        <p:nvSpPr>
          <p:cNvPr id="5" name="Footer Placeholder 4">
            <a:extLst>
              <a:ext uri="{FF2B5EF4-FFF2-40B4-BE49-F238E27FC236}">
                <a16:creationId xmlns:a16="http://schemas.microsoft.com/office/drawing/2014/main" id="{AA05E35D-8754-0076-71B0-433694B197B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solidFill>
                  <a:srgbClr val="FFFFFF"/>
                </a:solidFill>
              </a:rPr>
              <a:t>Inteligencia Artificial – CEIA – FIUBA</a:t>
            </a:r>
          </a:p>
        </p:txBody>
      </p:sp>
    </p:spTree>
    <p:extLst>
      <p:ext uri="{BB962C8B-B14F-4D97-AF65-F5344CB8AC3E}">
        <p14:creationId xmlns:p14="http://schemas.microsoft.com/office/powerpoint/2010/main" val="12236870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50</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7845136" cy="3874926"/>
          </a:xfrm>
        </p:spPr>
        <p:txBody>
          <a:bodyPr>
            <a:normAutofit fontScale="77500" lnSpcReduction="20000"/>
          </a:bodyPr>
          <a:lstStyle/>
          <a:p>
            <a:pPr marL="0" indent="0">
              <a:buNone/>
            </a:pPr>
            <a:r>
              <a:rPr lang="es-ES_tradnl" sz="2400" dirty="0"/>
              <a:t>La forma más fácil de obtener todo esto es usar una herramienta que nos resuelva todo este problema y además que este pensado principalmente para ciencia de datos.</a:t>
            </a:r>
          </a:p>
          <a:p>
            <a:pPr marL="0" indent="0">
              <a:buNone/>
            </a:pPr>
            <a:r>
              <a:rPr lang="es-ES_tradnl" sz="2400" dirty="0"/>
              <a:t>Esta herramienta es </a:t>
            </a:r>
            <a:r>
              <a:rPr lang="es-ES_tradnl" sz="2400" b="1" dirty="0">
                <a:solidFill>
                  <a:srgbClr val="00B050"/>
                </a:solidFill>
              </a:rPr>
              <a:t>Anaconda</a:t>
            </a:r>
          </a:p>
          <a:p>
            <a:pPr marL="0" indent="0">
              <a:buNone/>
            </a:pPr>
            <a:r>
              <a:rPr lang="es-ES_tradnl" sz="2400" dirty="0">
                <a:hlinkClick r:id="rId4"/>
              </a:rPr>
              <a:t>Anaconda es una distribución </a:t>
            </a:r>
            <a:r>
              <a:rPr lang="es-ES_tradnl" sz="2400" dirty="0"/>
              <a:t>de Python y R, enfocado en computación científica (ciencia de datos, procesamiento en gran escala y aprendizaje automático). </a:t>
            </a:r>
          </a:p>
          <a:p>
            <a:pPr marL="0" indent="0">
              <a:buNone/>
            </a:pPr>
            <a:r>
              <a:rPr lang="es-ES_tradnl" sz="2400" dirty="0"/>
              <a:t>Está orientado a simplificar el despliegue y administración de los paquetes de software.</a:t>
            </a:r>
          </a:p>
          <a:p>
            <a:pPr marL="0" indent="0">
              <a:buNone/>
            </a:pPr>
            <a:r>
              <a:rPr lang="es-ES_tradnl" sz="2400" dirty="0"/>
              <a:t>La versión de los paquetes en Anaconda es llevada a cabo por el sistema de manejo de paquete </a:t>
            </a:r>
            <a:r>
              <a:rPr lang="es-ES_tradnl" sz="2400" dirty="0" err="1"/>
              <a:t>conda</a:t>
            </a:r>
            <a:r>
              <a:rPr lang="es-ES_tradnl" sz="2400" dirty="0"/>
              <a:t>. </a:t>
            </a:r>
          </a:p>
          <a:p>
            <a:pPr marL="0" indent="0">
              <a:buNone/>
            </a:pPr>
            <a:r>
              <a:rPr lang="es-ES_tradnl" sz="2400" dirty="0"/>
              <a:t>Anaconda está disponible en Linux, MacOS y Windows. </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novato</a:t>
            </a:r>
          </a:p>
        </p:txBody>
      </p:sp>
      <p:pic>
        <p:nvPicPr>
          <p:cNvPr id="8" name="Picture 7" descr="A group of cartoon faces&#10;&#10;Description automatically generated">
            <a:extLst>
              <a:ext uri="{FF2B5EF4-FFF2-40B4-BE49-F238E27FC236}">
                <a16:creationId xmlns:a16="http://schemas.microsoft.com/office/drawing/2014/main" id="{11F6A5F3-C974-9A90-F0FF-AF68B874D7E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344" b="54688" l="51563" r="97917">
                        <a14:foregroundMark x1="63349" y1="40202" x2="81839" y2="44923"/>
                        <a14:foregroundMark x1="68229" y1="20703" x2="70833" y2="21094"/>
                        <a14:foregroundMark x1="68229" y1="19141" x2="69271" y2="23047"/>
                        <a14:foregroundMark x1="74479" y1="18359" x2="79167" y2="17578"/>
                        <a14:foregroundMark x1="66667" y1="17578" x2="89063" y2="18750"/>
                        <a14:foregroundMark x1="88542" y1="17969" x2="90104" y2="23047"/>
                        <a14:foregroundMark x1="83854" y1="17188" x2="83333" y2="21875"/>
                        <a14:foregroundMark x1="82813" y1="19141" x2="79167" y2="25781"/>
                        <a14:foregroundMark x1="79688" y1="19922" x2="74479" y2="25781"/>
                        <a14:foregroundMark x1="73958" y1="19531" x2="68750" y2="21875"/>
                        <a14:foregroundMark x1="70313" y1="19531" x2="64583" y2="24609"/>
                        <a14:foregroundMark x1="65625" y1="18359" x2="59896" y2="26563"/>
                        <a14:foregroundMark x1="60938" y1="17969" x2="60938" y2="20703"/>
                        <a14:foregroundMark x1="60209" y1="47656" x2="59896" y2="50000"/>
                        <a14:foregroundMark x1="91146" y1="31250" x2="96875" y2="20703"/>
                        <a14:foregroundMark x1="89424" y1="16582" x2="70313" y2="4688"/>
                        <a14:foregroundMark x1="94792" y1="19922" x2="92688" y2="18613"/>
                        <a14:foregroundMark x1="71875" y1="5859" x2="88021" y2="6641"/>
                        <a14:foregroundMark x1="89583" y1="8594" x2="91845" y2="11986"/>
                        <a14:foregroundMark x1="70833" y1="5859" x2="59877" y2="8976"/>
                        <a14:foregroundMark x1="92188" y1="8594" x2="93723" y2="11903"/>
                        <a14:foregroundMark x1="95313" y1="10938" x2="95731" y2="11815"/>
                        <a14:foregroundMark x1="63021" y1="3125" x2="86979" y2="2344"/>
                        <a14:foregroundMark x1="88021" y1="3516" x2="93750" y2="5469"/>
                        <a14:foregroundMark x1="93229" y1="28125" x2="94271" y2="32422"/>
                        <a14:foregroundMark x1="96875" y1="27344" x2="95833" y2="30078"/>
                        <a14:foregroundMark x1="53646" y1="19922" x2="54688" y2="27734"/>
                        <a14:foregroundMark x1="55729" y1="25000" x2="54688" y2="28516"/>
                        <a14:foregroundMark x1="52604" y1="25391" x2="53125" y2="28125"/>
                        <a14:foregroundMark x1="55729" y1="20313" x2="56771" y2="11719"/>
                        <a14:foregroundMark x1="56250" y1="14453" x2="55740" y2="6799"/>
                        <a14:foregroundMark x1="55729" y1="8594" x2="90104" y2="4297"/>
                        <a14:foregroundMark x1="90104" y1="4297" x2="96354" y2="30469"/>
                        <a14:foregroundMark x1="96354" y1="30469" x2="95313" y2="32422"/>
                        <a14:foregroundMark x1="93103" y1="46739" x2="93193" y2="50166"/>
                        <a14:foregroundMark x1="92708" y1="31641" x2="92871" y2="37891"/>
                        <a14:foregroundMark x1="93118" y1="46735" x2="92772" y2="49695"/>
                        <a14:foregroundMark x1="94792" y1="32422" x2="94153" y2="37891"/>
                        <a14:backgroundMark x1="54688" y1="5469" x2="54688" y2="5469"/>
                        <a14:backgroundMark x1="50606" y1="28393" x2="50521" y2="32422"/>
                        <a14:backgroundMark x1="51042" y1="7813" x2="50781" y2="20136"/>
                        <a14:backgroundMark x1="95313" y1="41016" x2="97396" y2="45703"/>
                        <a14:backgroundMark x1="55729" y1="44531" x2="55729" y2="47656"/>
                        <a14:backgroundMark x1="53646" y1="41406" x2="53646" y2="45703"/>
                        <a14:backgroundMark x1="55208" y1="33203" x2="54167" y2="42969"/>
                        <a14:backgroundMark x1="54167" y1="6250" x2="54167" y2="6250"/>
                        <a14:backgroundMark x1="53646" y1="5078" x2="54167" y2="7031"/>
                        <a14:backgroundMark x1="55208" y1="34375" x2="56771" y2="33984"/>
                        <a14:backgroundMark x1="94792" y1="37891" x2="94792" y2="43750"/>
                        <a14:backgroundMark x1="95833" y1="53125" x2="89063" y2="53516"/>
                        <a14:backgroundMark x1="93229" y1="51953" x2="85417" y2="50000"/>
                      </a14:backgroundRemoval>
                    </a14:imgEffect>
                  </a14:imgLayer>
                </a14:imgProps>
              </a:ext>
            </a:extLst>
          </a:blip>
          <a:srcRect l="50000" t="-459" r="-1179" b="50893"/>
          <a:stretch/>
        </p:blipFill>
        <p:spPr>
          <a:xfrm flipH="1">
            <a:off x="800100" y="1492035"/>
            <a:ext cx="508067" cy="656065"/>
          </a:xfrm>
          <a:prstGeom prst="rect">
            <a:avLst/>
          </a:prstGeom>
        </p:spPr>
      </p:pic>
      <p:pic>
        <p:nvPicPr>
          <p:cNvPr id="5" name="Picture 2">
            <a:extLst>
              <a:ext uri="{FF2B5EF4-FFF2-40B4-BE49-F238E27FC236}">
                <a16:creationId xmlns:a16="http://schemas.microsoft.com/office/drawing/2014/main" id="{2CFC8868-B171-09F4-B010-4597909637D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45237" y="2293126"/>
            <a:ext cx="3103952" cy="1536761"/>
          </a:xfrm>
          <a:prstGeom prst="rect">
            <a:avLst/>
          </a:prstGeom>
          <a:noFill/>
          <a:extLst>
            <a:ext uri="{909E8E84-426E-40DD-AFC4-6F175D3DCCD1}">
              <a14:hiddenFill xmlns:a14="http://schemas.microsoft.com/office/drawing/2010/main">
                <a:solidFill>
                  <a:srgbClr val="FFFFFF"/>
                </a:solidFill>
              </a14:hiddenFill>
            </a:ext>
          </a:extLst>
        </p:spPr>
      </p:pic>
      <p:sp>
        <p:nvSpPr>
          <p:cNvPr id="10" name="Footer Placeholder 4">
            <a:extLst>
              <a:ext uri="{FF2B5EF4-FFF2-40B4-BE49-F238E27FC236}">
                <a16:creationId xmlns:a16="http://schemas.microsoft.com/office/drawing/2014/main" id="{FB53A67E-F885-7AE5-0582-FAB835A8F850}"/>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253968107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51</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novato</a:t>
            </a:r>
          </a:p>
        </p:txBody>
      </p:sp>
      <p:pic>
        <p:nvPicPr>
          <p:cNvPr id="8" name="Picture 7" descr="A group of cartoon faces&#10;&#10;Description automatically generated">
            <a:extLst>
              <a:ext uri="{FF2B5EF4-FFF2-40B4-BE49-F238E27FC236}">
                <a16:creationId xmlns:a16="http://schemas.microsoft.com/office/drawing/2014/main" id="{11F6A5F3-C974-9A90-F0FF-AF68B874D7E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344" b="54688" l="51563" r="97917">
                        <a14:foregroundMark x1="63349" y1="40202" x2="81839" y2="44923"/>
                        <a14:foregroundMark x1="68229" y1="20703" x2="70833" y2="21094"/>
                        <a14:foregroundMark x1="68229" y1="19141" x2="69271" y2="23047"/>
                        <a14:foregroundMark x1="74479" y1="18359" x2="79167" y2="17578"/>
                        <a14:foregroundMark x1="66667" y1="17578" x2="89063" y2="18750"/>
                        <a14:foregroundMark x1="88542" y1="17969" x2="90104" y2="23047"/>
                        <a14:foregroundMark x1="83854" y1="17188" x2="83333" y2="21875"/>
                        <a14:foregroundMark x1="82813" y1="19141" x2="79167" y2="25781"/>
                        <a14:foregroundMark x1="79688" y1="19922" x2="74479" y2="25781"/>
                        <a14:foregroundMark x1="73958" y1="19531" x2="68750" y2="21875"/>
                        <a14:foregroundMark x1="70313" y1="19531" x2="64583" y2="24609"/>
                        <a14:foregroundMark x1="65625" y1="18359" x2="59896" y2="26563"/>
                        <a14:foregroundMark x1="60938" y1="17969" x2="60938" y2="20703"/>
                        <a14:foregroundMark x1="60209" y1="47656" x2="59896" y2="50000"/>
                        <a14:foregroundMark x1="91146" y1="31250" x2="96875" y2="20703"/>
                        <a14:foregroundMark x1="89424" y1="16582" x2="70313" y2="4688"/>
                        <a14:foregroundMark x1="94792" y1="19922" x2="92688" y2="18613"/>
                        <a14:foregroundMark x1="71875" y1="5859" x2="88021" y2="6641"/>
                        <a14:foregroundMark x1="89583" y1="8594" x2="91845" y2="11986"/>
                        <a14:foregroundMark x1="70833" y1="5859" x2="59877" y2="8976"/>
                        <a14:foregroundMark x1="92188" y1="8594" x2="93723" y2="11903"/>
                        <a14:foregroundMark x1="95313" y1="10938" x2="95731" y2="11815"/>
                        <a14:foregroundMark x1="63021" y1="3125" x2="86979" y2="2344"/>
                        <a14:foregroundMark x1="88021" y1="3516" x2="93750" y2="5469"/>
                        <a14:foregroundMark x1="93229" y1="28125" x2="94271" y2="32422"/>
                        <a14:foregroundMark x1="96875" y1="27344" x2="95833" y2="30078"/>
                        <a14:foregroundMark x1="53646" y1="19922" x2="54688" y2="27734"/>
                        <a14:foregroundMark x1="55729" y1="25000" x2="54688" y2="28516"/>
                        <a14:foregroundMark x1="52604" y1="25391" x2="53125" y2="28125"/>
                        <a14:foregroundMark x1="55729" y1="20313" x2="56771" y2="11719"/>
                        <a14:foregroundMark x1="56250" y1="14453" x2="55740" y2="6799"/>
                        <a14:foregroundMark x1="55729" y1="8594" x2="90104" y2="4297"/>
                        <a14:foregroundMark x1="90104" y1="4297" x2="96354" y2="30469"/>
                        <a14:foregroundMark x1="96354" y1="30469" x2="95313" y2="32422"/>
                        <a14:foregroundMark x1="93103" y1="46739" x2="93193" y2="50166"/>
                        <a14:foregroundMark x1="92708" y1="31641" x2="92871" y2="37891"/>
                        <a14:foregroundMark x1="93118" y1="46735" x2="92772" y2="49695"/>
                        <a14:foregroundMark x1="94792" y1="32422" x2="94153" y2="37891"/>
                        <a14:backgroundMark x1="54688" y1="5469" x2="54688" y2="5469"/>
                        <a14:backgroundMark x1="50606" y1="28393" x2="50521" y2="32422"/>
                        <a14:backgroundMark x1="51042" y1="7813" x2="50781" y2="20136"/>
                        <a14:backgroundMark x1="95313" y1="41016" x2="97396" y2="45703"/>
                        <a14:backgroundMark x1="55729" y1="44531" x2="55729" y2="47656"/>
                        <a14:backgroundMark x1="53646" y1="41406" x2="53646" y2="45703"/>
                        <a14:backgroundMark x1="55208" y1="33203" x2="54167" y2="42969"/>
                        <a14:backgroundMark x1="54167" y1="6250" x2="54167" y2="6250"/>
                        <a14:backgroundMark x1="53646" y1="5078" x2="54167" y2="7031"/>
                        <a14:backgroundMark x1="55208" y1="34375" x2="56771" y2="33984"/>
                        <a14:backgroundMark x1="94792" y1="37891" x2="94792" y2="43750"/>
                        <a14:backgroundMark x1="95833" y1="53125" x2="89063" y2="53516"/>
                        <a14:backgroundMark x1="93229" y1="51953" x2="85417" y2="50000"/>
                      </a14:backgroundRemoval>
                    </a14:imgEffect>
                  </a14:imgLayer>
                </a14:imgProps>
              </a:ext>
            </a:extLst>
          </a:blip>
          <a:srcRect l="50000" t="-459" r="-1179" b="50893"/>
          <a:stretch/>
        </p:blipFill>
        <p:spPr>
          <a:xfrm flipH="1">
            <a:off x="800100" y="1492035"/>
            <a:ext cx="508067" cy="656065"/>
          </a:xfrm>
          <a:prstGeom prst="rect">
            <a:avLst/>
          </a:prstGeom>
        </p:spPr>
      </p:pic>
      <p:sp>
        <p:nvSpPr>
          <p:cNvPr id="12" name="Content Placeholder 3">
            <a:extLst>
              <a:ext uri="{FF2B5EF4-FFF2-40B4-BE49-F238E27FC236}">
                <a16:creationId xmlns:a16="http://schemas.microsoft.com/office/drawing/2014/main" id="{049E75C4-D2A4-081B-064C-747966F21A57}"/>
              </a:ext>
            </a:extLst>
          </p:cNvPr>
          <p:cNvSpPr>
            <a:spLocks noGrp="1"/>
          </p:cNvSpPr>
          <p:nvPr>
            <p:ph idx="1"/>
          </p:nvPr>
        </p:nvSpPr>
        <p:spPr>
          <a:xfrm>
            <a:off x="700636" y="2293126"/>
            <a:ext cx="5536262" cy="3636088"/>
          </a:xfrm>
        </p:spPr>
        <p:txBody>
          <a:bodyPr>
            <a:normAutofit lnSpcReduction="10000"/>
          </a:bodyPr>
          <a:lstStyle/>
          <a:p>
            <a:pPr marL="0" indent="0">
              <a:buNone/>
            </a:pPr>
            <a:r>
              <a:rPr lang="es-ES_tradnl" dirty="0"/>
              <a:t>Anaconda también maneja entornos virtuales usando </a:t>
            </a:r>
            <a:r>
              <a:rPr lang="es-ES_tradnl" b="1" dirty="0" err="1">
                <a:solidFill>
                  <a:schemeClr val="accent2">
                    <a:lumMod val="75000"/>
                  </a:schemeClr>
                </a:solidFill>
              </a:rPr>
              <a:t>conda</a:t>
            </a:r>
            <a:r>
              <a:rPr lang="es-ES_tradnl" dirty="0"/>
              <a:t>.</a:t>
            </a:r>
          </a:p>
          <a:p>
            <a:pPr marL="0" indent="0">
              <a:buNone/>
            </a:pPr>
            <a:r>
              <a:rPr lang="es-ES_tradnl" dirty="0"/>
              <a:t>Además, nos provee un UI que permite configurar sin necesidad de pasar por consola. </a:t>
            </a:r>
          </a:p>
          <a:p>
            <a:pPr marL="0" indent="0">
              <a:buNone/>
            </a:pPr>
            <a:r>
              <a:rPr lang="es-ES_tradnl" dirty="0"/>
              <a:t>Gran desventaja, pesa 5 Gb. Se puede evitar si se usa </a:t>
            </a:r>
            <a:r>
              <a:rPr lang="es-ES_tradnl" dirty="0" err="1"/>
              <a:t>Miniconda</a:t>
            </a:r>
            <a:r>
              <a:rPr lang="es-ES_tradnl" dirty="0"/>
              <a:t> (400 Mb), pero perdemos la UI.</a:t>
            </a:r>
          </a:p>
          <a:p>
            <a:pPr marL="0" indent="0">
              <a:buNone/>
            </a:pPr>
            <a:r>
              <a:rPr lang="es-ES_tradnl" dirty="0"/>
              <a:t>Te sentís un usuario más avanzado, lee la </a:t>
            </a:r>
            <a:r>
              <a:rPr lang="es-ES_tradnl" dirty="0">
                <a:hlinkClick r:id="rId6"/>
              </a:rPr>
              <a:t>documentación de Anaconda </a:t>
            </a:r>
            <a:r>
              <a:rPr lang="es-ES_tradnl" dirty="0"/>
              <a:t>para entender los diferentes sabores que se presentan y como usar el CLI (</a:t>
            </a:r>
            <a:r>
              <a:rPr lang="es-ES_tradnl" dirty="0" err="1"/>
              <a:t>conda</a:t>
            </a:r>
            <a:r>
              <a:rPr lang="es-ES_tradnl" dirty="0"/>
              <a:t>). </a:t>
            </a:r>
          </a:p>
        </p:txBody>
      </p:sp>
      <p:pic>
        <p:nvPicPr>
          <p:cNvPr id="13" name="Picture 12" descr="A screenshot of a computer&#10;&#10;Description automatically generated">
            <a:extLst>
              <a:ext uri="{FF2B5EF4-FFF2-40B4-BE49-F238E27FC236}">
                <a16:creationId xmlns:a16="http://schemas.microsoft.com/office/drawing/2014/main" id="{480A4DEC-B9FF-E7F8-75D2-27F8BC810D34}"/>
              </a:ext>
            </a:extLst>
          </p:cNvPr>
          <p:cNvPicPr>
            <a:picLocks noChangeAspect="1"/>
          </p:cNvPicPr>
          <p:nvPr/>
        </p:nvPicPr>
        <p:blipFill>
          <a:blip r:embed="rId7"/>
          <a:stretch>
            <a:fillRect/>
          </a:stretch>
        </p:blipFill>
        <p:spPr>
          <a:xfrm>
            <a:off x="6236898" y="2293126"/>
            <a:ext cx="5416591" cy="2698885"/>
          </a:xfrm>
          <a:prstGeom prst="rect">
            <a:avLst/>
          </a:prstGeom>
        </p:spPr>
      </p:pic>
      <p:sp>
        <p:nvSpPr>
          <p:cNvPr id="5" name="Footer Placeholder 4">
            <a:extLst>
              <a:ext uri="{FF2B5EF4-FFF2-40B4-BE49-F238E27FC236}">
                <a16:creationId xmlns:a16="http://schemas.microsoft.com/office/drawing/2014/main" id="{9A464769-5CC3-01FF-37DC-93B3419A4042}"/>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9743425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52</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10691264" cy="3874926"/>
          </a:xfrm>
        </p:spPr>
        <p:txBody>
          <a:bodyPr>
            <a:normAutofit/>
          </a:bodyPr>
          <a:lstStyle/>
          <a:p>
            <a:pPr marL="0" indent="0">
              <a:buNone/>
            </a:pPr>
            <a:r>
              <a:rPr lang="es-ES_tradnl" sz="2400" dirty="0"/>
              <a:t>A partir de ahí, instalar un entorno de desarrollo de Python es similar, </a:t>
            </a:r>
            <a:r>
              <a:rPr lang="es-ES_tradnl" sz="2400" dirty="0" err="1"/>
              <a:t>tenés</a:t>
            </a:r>
            <a:r>
              <a:rPr lang="es-ES_tradnl" sz="2400" dirty="0"/>
              <a:t> que:</a:t>
            </a:r>
          </a:p>
          <a:p>
            <a:r>
              <a:rPr lang="es-ES_tradnl" sz="2400" dirty="0"/>
              <a:t>Tener instalado al menos una versión Python </a:t>
            </a:r>
          </a:p>
          <a:p>
            <a:r>
              <a:rPr lang="es-ES_tradnl" sz="2400" b="1" dirty="0"/>
              <a:t>Gestión de paquetes</a:t>
            </a:r>
          </a:p>
          <a:p>
            <a:r>
              <a:rPr lang="es-ES_tradnl" sz="2400" b="1" dirty="0"/>
              <a:t>Entornos virtuales</a:t>
            </a:r>
            <a:endParaRPr lang="es-ES_tradnl" sz="2400" dirty="0"/>
          </a:p>
          <a:p>
            <a:pPr marL="0" indent="0">
              <a:buNone/>
            </a:pPr>
            <a:r>
              <a:rPr lang="es-ES_tradnl" sz="2400" dirty="0"/>
              <a:t>Nada más que ahora veamos herramientas más poderosas y generales.</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3" name="Picture 12" descr="A group of cartoon faces&#10;&#10;Description automatically generated">
            <a:extLst>
              <a:ext uri="{FF2B5EF4-FFF2-40B4-BE49-F238E27FC236}">
                <a16:creationId xmlns:a16="http://schemas.microsoft.com/office/drawing/2014/main" id="{510B2526-63DB-8E2B-D2FA-CA5440809CB0}"/>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sp>
        <p:nvSpPr>
          <p:cNvPr id="5" name="Footer Placeholder 4">
            <a:extLst>
              <a:ext uri="{FF2B5EF4-FFF2-40B4-BE49-F238E27FC236}">
                <a16:creationId xmlns:a16="http://schemas.microsoft.com/office/drawing/2014/main" id="{4DFC08CC-8D11-3B9E-A277-530912170429}"/>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6393156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53</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10691264" cy="3874926"/>
          </a:xfrm>
        </p:spPr>
        <p:txBody>
          <a:bodyPr>
            <a:normAutofit lnSpcReduction="10000"/>
          </a:bodyPr>
          <a:lstStyle/>
          <a:p>
            <a:pPr marL="0" indent="0">
              <a:buNone/>
            </a:pPr>
            <a:r>
              <a:rPr lang="es-ES_tradnl" sz="2400" dirty="0"/>
              <a:t>Instalar Python, dependiendo de que OS tengas vas a tener muchas opciones:</a:t>
            </a:r>
          </a:p>
          <a:p>
            <a:r>
              <a:rPr lang="es-ES_tradnl" sz="2400" dirty="0"/>
              <a:t>Instalar </a:t>
            </a:r>
            <a:r>
              <a:rPr lang="es-ES_tradnl" sz="2400" dirty="0">
                <a:hlinkClick r:id="rId4"/>
              </a:rPr>
              <a:t>Python</a:t>
            </a:r>
            <a:r>
              <a:rPr lang="es-ES_tradnl" sz="2400" dirty="0"/>
              <a:t> desde la página. Se pueden descargar más de una versión, hoy en día se recomienda de &gt;= 3.9. Nosotros vamos a usar la 3.10.</a:t>
            </a:r>
          </a:p>
          <a:p>
            <a:r>
              <a:rPr lang="es-ES_tradnl" sz="2400" dirty="0"/>
              <a:t>Instalar con tu gestor de paquete (Linux o Windows con </a:t>
            </a:r>
            <a:r>
              <a:rPr lang="es-ES_tradnl" sz="2400" dirty="0">
                <a:hlinkClick r:id="rId5"/>
              </a:rPr>
              <a:t>WSL</a:t>
            </a:r>
            <a:r>
              <a:rPr lang="es-ES_tradnl" sz="2400" dirty="0"/>
              <a:t>) o </a:t>
            </a:r>
            <a:r>
              <a:rPr lang="es-ES_tradnl" sz="2400" dirty="0" err="1">
                <a:hlinkClick r:id="rId6"/>
              </a:rPr>
              <a:t>Homebrew</a:t>
            </a:r>
            <a:r>
              <a:rPr lang="es-ES_tradnl" sz="2400" dirty="0"/>
              <a:t> (MacOS). Por ejemplo, Ubuntu tiene </a:t>
            </a:r>
            <a:r>
              <a:rPr lang="es-ES_tradnl" sz="2400" dirty="0">
                <a:hlinkClick r:id="rId7"/>
              </a:rPr>
              <a:t>este repositorio</a:t>
            </a:r>
            <a:r>
              <a:rPr lang="es-ES_tradnl" sz="2400" dirty="0"/>
              <a:t> o </a:t>
            </a:r>
            <a:r>
              <a:rPr lang="es-ES_tradnl" sz="2400" dirty="0" err="1"/>
              <a:t>Archlinux</a:t>
            </a:r>
            <a:r>
              <a:rPr lang="es-ES_tradnl" sz="2400" dirty="0"/>
              <a:t> usando </a:t>
            </a:r>
            <a:r>
              <a:rPr lang="es-ES_tradnl" sz="2400" dirty="0">
                <a:hlinkClick r:id="rId8"/>
              </a:rPr>
              <a:t>AUR</a:t>
            </a:r>
            <a:r>
              <a:rPr lang="es-ES_tradnl" sz="2400" dirty="0"/>
              <a:t>.</a:t>
            </a:r>
          </a:p>
          <a:p>
            <a:r>
              <a:rPr lang="es-ES_tradnl" sz="2400" dirty="0"/>
              <a:t>Usando un gestor de versiones de Python:</a:t>
            </a:r>
          </a:p>
          <a:p>
            <a:pPr lvl="1"/>
            <a:r>
              <a:rPr lang="es-ES_tradnl" sz="2200" dirty="0" err="1">
                <a:hlinkClick r:id="rId9"/>
              </a:rPr>
              <a:t>pyenv</a:t>
            </a:r>
            <a:r>
              <a:rPr lang="es-ES_tradnl" sz="2200" dirty="0"/>
              <a:t> para Linux/MacOS</a:t>
            </a:r>
          </a:p>
          <a:p>
            <a:pPr lvl="1"/>
            <a:r>
              <a:rPr lang="es-ES_tradnl" sz="2200" dirty="0" err="1">
                <a:hlinkClick r:id="rId10"/>
              </a:rPr>
              <a:t>pyenv-win</a:t>
            </a:r>
            <a:r>
              <a:rPr lang="es-ES_tradnl" sz="2200" dirty="0"/>
              <a:t> para Windows</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3" name="Picture 12" descr="A group of cartoon faces&#10;&#10;Description automatically generated">
            <a:extLst>
              <a:ext uri="{FF2B5EF4-FFF2-40B4-BE49-F238E27FC236}">
                <a16:creationId xmlns:a16="http://schemas.microsoft.com/office/drawing/2014/main" id="{510B2526-63DB-8E2B-D2FA-CA5440809CB0}"/>
              </a:ext>
            </a:extLst>
          </p:cNvPr>
          <p:cNvPicPr>
            <a:picLocks noChangeAspect="1"/>
          </p:cNvPicPr>
          <p:nvPr/>
        </p:nvPicPr>
        <p:blipFill rotWithShape="1">
          <a:blip r:embed="rId11">
            <a:extLst>
              <a:ext uri="{BEBA8EAE-BF5A-486C-A8C5-ECC9F3942E4B}">
                <a14:imgProps xmlns:a14="http://schemas.microsoft.com/office/drawing/2010/main">
                  <a14:imgLayer r:embed="rId12">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sp>
        <p:nvSpPr>
          <p:cNvPr id="5" name="Footer Placeholder 4">
            <a:extLst>
              <a:ext uri="{FF2B5EF4-FFF2-40B4-BE49-F238E27FC236}">
                <a16:creationId xmlns:a16="http://schemas.microsoft.com/office/drawing/2014/main" id="{9E51B47D-FDC6-AC33-CEA1-9A0612870ACE}"/>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18079632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54</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10691264" cy="3874926"/>
          </a:xfrm>
        </p:spPr>
        <p:txBody>
          <a:bodyPr>
            <a:normAutofit fontScale="92500" lnSpcReduction="10000"/>
          </a:bodyPr>
          <a:lstStyle/>
          <a:p>
            <a:pPr marL="0" indent="0">
              <a:buNone/>
            </a:pPr>
            <a:r>
              <a:rPr lang="es-ES_tradnl" sz="2400" b="1" dirty="0">
                <a:solidFill>
                  <a:schemeClr val="accent1"/>
                </a:solidFill>
              </a:rPr>
              <a:t>Gestión de paquetes:</a:t>
            </a:r>
          </a:p>
          <a:p>
            <a:pPr marL="0" indent="0">
              <a:buNone/>
            </a:pPr>
            <a:r>
              <a:rPr lang="es-ES_tradnl" sz="2400" dirty="0" err="1"/>
              <a:t>pip</a:t>
            </a:r>
            <a:r>
              <a:rPr lang="es-ES_tradnl" sz="2400" dirty="0"/>
              <a:t> es un sistema de gestión de paquetes utilizado para instalar y administrar paquetes de software escritos en Python. Muchos de estos paquetes pueden ser encontrados en </a:t>
            </a:r>
            <a:r>
              <a:rPr lang="es-ES_tradnl" sz="2400" dirty="0" err="1">
                <a:hlinkClick r:id="rId4"/>
              </a:rPr>
              <a:t>PyPI</a:t>
            </a:r>
            <a:r>
              <a:rPr lang="es-ES_tradnl" sz="2400" dirty="0"/>
              <a:t>. Python incluyen </a:t>
            </a:r>
            <a:r>
              <a:rPr lang="es-ES_tradnl" sz="2400" dirty="0" err="1"/>
              <a:t>pip</a:t>
            </a:r>
            <a:r>
              <a:rPr lang="es-ES_tradnl" sz="2400" dirty="0"/>
              <a:t> por defecto.</a:t>
            </a:r>
          </a:p>
          <a:p>
            <a:pPr marL="0" indent="0">
              <a:buNone/>
            </a:pPr>
            <a:r>
              <a:rPr lang="es-ES_tradnl" sz="2400" dirty="0"/>
              <a:t>Existen otros gestores:</a:t>
            </a:r>
          </a:p>
          <a:p>
            <a:r>
              <a:rPr lang="es-ES_tradnl" sz="2400" dirty="0" err="1">
                <a:hlinkClick r:id="rId5"/>
              </a:rPr>
              <a:t>uv</a:t>
            </a:r>
            <a:r>
              <a:rPr lang="es-ES_tradnl" sz="2400" dirty="0"/>
              <a:t> </a:t>
            </a:r>
          </a:p>
          <a:p>
            <a:r>
              <a:rPr lang="es-ES_tradnl" sz="2400" dirty="0">
                <a:hlinkClick r:id="rId6"/>
              </a:rPr>
              <a:t>Mamba</a:t>
            </a:r>
            <a:endParaRPr lang="es-ES_tradnl" sz="2400" dirty="0"/>
          </a:p>
          <a:p>
            <a:r>
              <a:rPr lang="es-ES_tradnl" sz="2400" dirty="0">
                <a:hlinkClick r:id="rId7"/>
              </a:rPr>
              <a:t>PDM</a:t>
            </a:r>
            <a:endParaRPr lang="es-ES_tradnl" sz="2400" dirty="0"/>
          </a:p>
          <a:p>
            <a:r>
              <a:rPr lang="es-ES_tradnl" sz="2400" dirty="0"/>
              <a:t>Etc.</a:t>
            </a:r>
          </a:p>
          <a:p>
            <a:pPr marL="0" indent="0">
              <a:buNone/>
            </a:pPr>
            <a:endParaRPr lang="es-ES_tradnl" sz="2200" dirty="0"/>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3" name="Picture 12" descr="A group of cartoon faces&#10;&#10;Description automatically generated">
            <a:extLst>
              <a:ext uri="{FF2B5EF4-FFF2-40B4-BE49-F238E27FC236}">
                <a16:creationId xmlns:a16="http://schemas.microsoft.com/office/drawing/2014/main" id="{510B2526-63DB-8E2B-D2FA-CA5440809CB0}"/>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sp>
        <p:nvSpPr>
          <p:cNvPr id="5" name="Footer Placeholder 4">
            <a:extLst>
              <a:ext uri="{FF2B5EF4-FFF2-40B4-BE49-F238E27FC236}">
                <a16:creationId xmlns:a16="http://schemas.microsoft.com/office/drawing/2014/main" id="{95EF4D55-E366-4F2F-92A9-A9FF97E47B99}"/>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45276096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55</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10691264" cy="3874926"/>
          </a:xfrm>
        </p:spPr>
        <p:txBody>
          <a:bodyPr>
            <a:normAutofit/>
          </a:bodyPr>
          <a:lstStyle/>
          <a:p>
            <a:pPr marL="0" indent="0">
              <a:buNone/>
            </a:pPr>
            <a:r>
              <a:rPr lang="es-ES_tradnl" sz="2400" b="1" dirty="0">
                <a:solidFill>
                  <a:schemeClr val="accent4"/>
                </a:solidFill>
              </a:rPr>
              <a:t>Entornos virtuales:</a:t>
            </a:r>
          </a:p>
          <a:p>
            <a:pPr marL="0" indent="0">
              <a:buNone/>
            </a:pPr>
            <a:r>
              <a:rPr lang="es-ES_tradnl" sz="2400" dirty="0"/>
              <a:t>Hay múltiples formas de hacerlo, una de ellas es </a:t>
            </a:r>
            <a:r>
              <a:rPr lang="es-ES_tradnl" sz="2400" dirty="0">
                <a:hlinkClick r:id="rId4"/>
              </a:rPr>
              <a:t>virtualenv</a:t>
            </a:r>
            <a:r>
              <a:rPr lang="es-ES_tradnl" sz="2400" dirty="0"/>
              <a:t>. </a:t>
            </a:r>
          </a:p>
          <a:p>
            <a:pPr marL="0" indent="0">
              <a:buNone/>
            </a:pPr>
            <a:r>
              <a:rPr lang="es-ES_tradnl" sz="2400" dirty="0"/>
              <a:t>Otros que existen son:</a:t>
            </a:r>
          </a:p>
          <a:p>
            <a:pPr lvl="1"/>
            <a:r>
              <a:rPr lang="es-ES_tradnl" sz="2000" dirty="0" err="1">
                <a:hlinkClick r:id="rId5"/>
              </a:rPr>
              <a:t>virtualenvwrapper</a:t>
            </a:r>
            <a:endParaRPr lang="es-ES_tradnl" sz="2000" dirty="0"/>
          </a:p>
          <a:p>
            <a:pPr lvl="1"/>
            <a:r>
              <a:rPr lang="es-ES_tradnl" sz="2000" dirty="0" err="1">
                <a:hlinkClick r:id="rId6"/>
              </a:rPr>
              <a:t>pyenv-virtualenv</a:t>
            </a:r>
            <a:endParaRPr lang="es-ES_tradnl" sz="2000" dirty="0"/>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3" name="Picture 12" descr="A group of cartoon faces&#10;&#10;Description automatically generated">
            <a:extLst>
              <a:ext uri="{FF2B5EF4-FFF2-40B4-BE49-F238E27FC236}">
                <a16:creationId xmlns:a16="http://schemas.microsoft.com/office/drawing/2014/main" id="{510B2526-63DB-8E2B-D2FA-CA5440809CB0}"/>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sp>
        <p:nvSpPr>
          <p:cNvPr id="5" name="Footer Placeholder 4">
            <a:extLst>
              <a:ext uri="{FF2B5EF4-FFF2-40B4-BE49-F238E27FC236}">
                <a16:creationId xmlns:a16="http://schemas.microsoft.com/office/drawing/2014/main" id="{6CC53C97-AB8D-90A1-6533-3DA612928F57}"/>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170317152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56</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293126"/>
            <a:ext cx="10591799" cy="3874926"/>
          </a:xfrm>
        </p:spPr>
        <p:txBody>
          <a:bodyPr>
            <a:normAutofit/>
          </a:bodyPr>
          <a:lstStyle/>
          <a:p>
            <a:pPr marL="0" indent="0">
              <a:buNone/>
            </a:pPr>
            <a:r>
              <a:rPr lang="es-ES_tradnl" sz="2400" dirty="0"/>
              <a:t>Hoy en día una herramienta que es muy popular en el desarrollo de Python es </a:t>
            </a:r>
            <a:r>
              <a:rPr lang="es-ES_tradnl" sz="2400" dirty="0">
                <a:hlinkClick r:id="rId4"/>
              </a:rPr>
              <a:t>Poetry</a:t>
            </a:r>
            <a:r>
              <a:rPr lang="es-ES_tradnl" sz="2400" dirty="0"/>
              <a:t>. </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1" name="Picture 10" descr="A group of cartoon faces&#10;&#10;Description automatically generated">
            <a:extLst>
              <a:ext uri="{FF2B5EF4-FFF2-40B4-BE49-F238E27FC236}">
                <a16:creationId xmlns:a16="http://schemas.microsoft.com/office/drawing/2014/main" id="{387E1968-A20C-21DE-1323-1701E513FDB1}"/>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pic>
        <p:nvPicPr>
          <p:cNvPr id="13" name="Picture 12" descr="A blue and purple circle with black background&#10;&#10;Description automatically generated">
            <a:extLst>
              <a:ext uri="{FF2B5EF4-FFF2-40B4-BE49-F238E27FC236}">
                <a16:creationId xmlns:a16="http://schemas.microsoft.com/office/drawing/2014/main" id="{C7AFB102-B804-EDD7-8974-8EC035C3EA3A}"/>
              </a:ext>
            </a:extLst>
          </p:cNvPr>
          <p:cNvPicPr>
            <a:picLocks noChangeAspect="1"/>
          </p:cNvPicPr>
          <p:nvPr/>
        </p:nvPicPr>
        <p:blipFill>
          <a:blip r:embed="rId7"/>
          <a:stretch>
            <a:fillRect/>
          </a:stretch>
        </p:blipFill>
        <p:spPr>
          <a:xfrm>
            <a:off x="902766" y="3355047"/>
            <a:ext cx="1009731" cy="1262164"/>
          </a:xfrm>
          <a:prstGeom prst="rect">
            <a:avLst/>
          </a:prstGeom>
        </p:spPr>
      </p:pic>
      <p:sp>
        <p:nvSpPr>
          <p:cNvPr id="15" name="TextBox 14">
            <a:extLst>
              <a:ext uri="{FF2B5EF4-FFF2-40B4-BE49-F238E27FC236}">
                <a16:creationId xmlns:a16="http://schemas.microsoft.com/office/drawing/2014/main" id="{C0F15B5E-748E-4CDA-F5E2-D423A8C1B1B6}"/>
              </a:ext>
            </a:extLst>
          </p:cNvPr>
          <p:cNvSpPr txBox="1"/>
          <p:nvPr/>
        </p:nvSpPr>
        <p:spPr>
          <a:xfrm>
            <a:off x="2180012" y="3261092"/>
            <a:ext cx="9067108" cy="1200329"/>
          </a:xfrm>
          <a:prstGeom prst="rect">
            <a:avLst/>
          </a:prstGeom>
          <a:noFill/>
        </p:spPr>
        <p:txBody>
          <a:bodyPr wrap="square">
            <a:spAutoFit/>
          </a:bodyPr>
          <a:lstStyle/>
          <a:p>
            <a:pPr marL="0" indent="0">
              <a:buNone/>
            </a:pPr>
            <a:r>
              <a:rPr lang="es-ES_tradnl" sz="2400" b="1" i="1" dirty="0" err="1">
                <a:solidFill>
                  <a:schemeClr val="accent1"/>
                </a:solidFill>
              </a:rPr>
              <a:t>Poetry</a:t>
            </a:r>
            <a:r>
              <a:rPr lang="es-ES_tradnl" sz="2400" i="1" dirty="0">
                <a:solidFill>
                  <a:schemeClr val="accent1"/>
                </a:solidFill>
              </a:rPr>
              <a:t> es una herramienta para gestión y empaquetado de dependencias en Python. Permite declarar las bibliotecas de las que depende el proyecto y se encarga de administrarla. </a:t>
            </a:r>
          </a:p>
        </p:txBody>
      </p:sp>
      <p:sp>
        <p:nvSpPr>
          <p:cNvPr id="5" name="Footer Placeholder 4">
            <a:extLst>
              <a:ext uri="{FF2B5EF4-FFF2-40B4-BE49-F238E27FC236}">
                <a16:creationId xmlns:a16="http://schemas.microsoft.com/office/drawing/2014/main" id="{13F13F86-9335-23C0-EEEA-A86A4606AD3C}"/>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38905887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57</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293126"/>
            <a:ext cx="10591799" cy="3874926"/>
          </a:xfrm>
        </p:spPr>
        <p:txBody>
          <a:bodyPr>
            <a:normAutofit fontScale="92500" lnSpcReduction="10000"/>
          </a:bodyPr>
          <a:lstStyle/>
          <a:p>
            <a:pPr marL="0" indent="0">
              <a:buNone/>
            </a:pPr>
            <a:r>
              <a:rPr lang="es-ES_tradnl" sz="2400" dirty="0"/>
              <a:t>Para arrancar un nuevo proyecto, hacemos:</a:t>
            </a:r>
          </a:p>
          <a:p>
            <a:pPr marL="0" indent="0" algn="ctr">
              <a:buNone/>
            </a:pPr>
            <a:r>
              <a:rPr lang="es-ES_tradnl" sz="1700" dirty="0" err="1">
                <a:latin typeface="NotoMono NF" panose="020B0609030804020204" pitchFamily="49" charset="0"/>
                <a:ea typeface="NotoMono NF" panose="020B0609030804020204" pitchFamily="49" charset="0"/>
                <a:cs typeface="NotoMono NF" panose="020B0609030804020204" pitchFamily="49" charset="0"/>
              </a:rPr>
              <a:t>poetry</a:t>
            </a:r>
            <a:r>
              <a:rPr lang="es-ES_tradnl" sz="1700" dirty="0">
                <a:latin typeface="NotoMono NF" panose="020B0609030804020204" pitchFamily="49" charset="0"/>
                <a:ea typeface="NotoMono NF" panose="020B0609030804020204" pitchFamily="49" charset="0"/>
                <a:cs typeface="NotoMono NF" panose="020B0609030804020204" pitchFamily="49" charset="0"/>
              </a:rPr>
              <a:t> new test-</a:t>
            </a:r>
            <a:r>
              <a:rPr lang="es-ES_tradnl" sz="1700" dirty="0" err="1">
                <a:latin typeface="NotoMono NF" panose="020B0609030804020204" pitchFamily="49" charset="0"/>
                <a:ea typeface="NotoMono NF" panose="020B0609030804020204" pitchFamily="49" charset="0"/>
                <a:cs typeface="NotoMono NF" panose="020B0609030804020204" pitchFamily="49" charset="0"/>
              </a:rPr>
              <a:t>proyect</a:t>
            </a:r>
            <a:endParaRPr lang="es-ES_tradnl" sz="1700" dirty="0">
              <a:latin typeface="NotoMono NF" panose="020B0609030804020204" pitchFamily="49" charset="0"/>
              <a:ea typeface="NotoMono NF" panose="020B0609030804020204" pitchFamily="49" charset="0"/>
              <a:cs typeface="NotoMono NF" panose="020B0609030804020204" pitchFamily="49" charset="0"/>
            </a:endParaRPr>
          </a:p>
          <a:p>
            <a:pPr marL="0" indent="0">
              <a:buNone/>
            </a:pPr>
            <a:r>
              <a:rPr lang="es-ES_tradnl" sz="2400" dirty="0"/>
              <a:t>También podemos elegir que versión de Python usar, pero no instala automáticamente el intérprete de Python, eso hay que encargarse uno. Lo bueno es que, al indicarle una versión, se encarga de que los paquetes que se instalen sean compatibles con las versiones especificadas.</a:t>
            </a:r>
          </a:p>
          <a:p>
            <a:pPr marL="0" indent="0">
              <a:buNone/>
            </a:pPr>
            <a:r>
              <a:rPr lang="es-ES_tradnl" sz="2400" dirty="0"/>
              <a:t>Eso se hace modificando el archivo </a:t>
            </a:r>
            <a:r>
              <a:rPr lang="es-ES_tradnl" sz="1900" dirty="0" err="1">
                <a:latin typeface="NotoMono NF" panose="020B0609030804020204" pitchFamily="49" charset="0"/>
                <a:ea typeface="NotoMono NF" panose="020B0609030804020204" pitchFamily="49" charset="0"/>
                <a:cs typeface="NotoMono NF" panose="020B0609030804020204" pitchFamily="49" charset="0"/>
              </a:rPr>
              <a:t>pyproject.toml</a:t>
            </a:r>
            <a:r>
              <a:rPr lang="es-ES_tradnl" sz="2400" dirty="0"/>
              <a:t>:</a:t>
            </a:r>
          </a:p>
          <a:p>
            <a:pPr marL="0" indent="0">
              <a:buNone/>
            </a:pPr>
            <a:endParaRPr lang="es-ES_tradnl" sz="2400" dirty="0"/>
          </a:p>
          <a:p>
            <a:pPr marL="0" indent="0">
              <a:buNone/>
            </a:pPr>
            <a:r>
              <a:rPr lang="es-ES_tradnl" sz="2400" dirty="0"/>
              <a:t>  </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1" name="Picture 10" descr="A group of cartoon faces&#10;&#10;Description automatically generated">
            <a:extLst>
              <a:ext uri="{FF2B5EF4-FFF2-40B4-BE49-F238E27FC236}">
                <a16:creationId xmlns:a16="http://schemas.microsoft.com/office/drawing/2014/main" id="{387E1968-A20C-21DE-1323-1701E513FDB1}"/>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pic>
        <p:nvPicPr>
          <p:cNvPr id="17" name="Picture 16" descr="A black rectangle with white text and blue and yellow letters&#10;&#10;Description automatically generated">
            <a:extLst>
              <a:ext uri="{FF2B5EF4-FFF2-40B4-BE49-F238E27FC236}">
                <a16:creationId xmlns:a16="http://schemas.microsoft.com/office/drawing/2014/main" id="{D548A874-E2CF-AC5E-0C5C-341FFC47A02A}"/>
              </a:ext>
            </a:extLst>
          </p:cNvPr>
          <p:cNvPicPr>
            <a:picLocks noChangeAspect="1"/>
          </p:cNvPicPr>
          <p:nvPr/>
        </p:nvPicPr>
        <p:blipFill rotWithShape="1">
          <a:blip r:embed="rId6"/>
          <a:srcRect l="10018" t="26384" r="10127" b="26110"/>
          <a:stretch/>
        </p:blipFill>
        <p:spPr>
          <a:xfrm>
            <a:off x="4161371" y="5137265"/>
            <a:ext cx="3869255" cy="914987"/>
          </a:xfrm>
          <a:prstGeom prst="rect">
            <a:avLst/>
          </a:prstGeom>
        </p:spPr>
      </p:pic>
      <p:sp>
        <p:nvSpPr>
          <p:cNvPr id="5" name="Footer Placeholder 4">
            <a:extLst>
              <a:ext uri="{FF2B5EF4-FFF2-40B4-BE49-F238E27FC236}">
                <a16:creationId xmlns:a16="http://schemas.microsoft.com/office/drawing/2014/main" id="{0E87DFF7-567F-67D7-646F-C0F15E0ECBA1}"/>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59381197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58</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18266"/>
            <a:ext cx="10591799" cy="3956301"/>
          </a:xfrm>
        </p:spPr>
        <p:txBody>
          <a:bodyPr>
            <a:normAutofit fontScale="85000" lnSpcReduction="20000"/>
          </a:bodyPr>
          <a:lstStyle/>
          <a:p>
            <a:pPr marL="0" indent="0">
              <a:buNone/>
            </a:pPr>
            <a:r>
              <a:rPr lang="es-ES_tradnl" sz="2400" dirty="0"/>
              <a:t>Dado que </a:t>
            </a:r>
            <a:r>
              <a:rPr lang="es-ES_tradnl" sz="2400" dirty="0" err="1"/>
              <a:t>Poetry</a:t>
            </a:r>
            <a:r>
              <a:rPr lang="es-ES_tradnl" sz="2400" dirty="0"/>
              <a:t> no maneja versiones y entornos virtuales, ese es tu problema. </a:t>
            </a:r>
          </a:p>
          <a:p>
            <a:pPr marL="0" indent="0">
              <a:buNone/>
            </a:pPr>
            <a:r>
              <a:rPr lang="es-ES_tradnl" sz="2400" dirty="0"/>
              <a:t>Primero podemos cambiar la versión de Python usando:</a:t>
            </a:r>
          </a:p>
          <a:p>
            <a:pPr marL="0" indent="0" algn="ctr">
              <a:buNone/>
            </a:pPr>
            <a:r>
              <a:rPr lang="es-ES_tradnl" sz="1900" dirty="0" err="1">
                <a:latin typeface="NotoMono NF" panose="020B0609030804020204" pitchFamily="49" charset="0"/>
                <a:ea typeface="NotoMono NF" panose="020B0609030804020204" pitchFamily="49" charset="0"/>
                <a:cs typeface="NotoMono NF" panose="020B0609030804020204" pitchFamily="49" charset="0"/>
              </a:rPr>
              <a:t>poetry</a:t>
            </a:r>
            <a:r>
              <a:rPr lang="es-ES_tradnl" sz="1900" dirty="0">
                <a:latin typeface="NotoMono NF" panose="020B0609030804020204" pitchFamily="49" charset="0"/>
                <a:ea typeface="NotoMono NF" panose="020B0609030804020204" pitchFamily="49" charset="0"/>
                <a:cs typeface="NotoMono NF" panose="020B0609030804020204" pitchFamily="49" charset="0"/>
              </a:rPr>
              <a:t> </a:t>
            </a:r>
            <a:r>
              <a:rPr lang="es-ES_tradnl" sz="1900" dirty="0" err="1">
                <a:latin typeface="NotoMono NF" panose="020B0609030804020204" pitchFamily="49" charset="0"/>
                <a:ea typeface="NotoMono NF" panose="020B0609030804020204" pitchFamily="49" charset="0"/>
                <a:cs typeface="NotoMono NF" panose="020B0609030804020204" pitchFamily="49" charset="0"/>
              </a:rPr>
              <a:t>env</a:t>
            </a:r>
            <a:r>
              <a:rPr lang="es-ES_tradnl" sz="1900" dirty="0">
                <a:latin typeface="NotoMono NF" panose="020B0609030804020204" pitchFamily="49" charset="0"/>
                <a:ea typeface="NotoMono NF" panose="020B0609030804020204" pitchFamily="49" charset="0"/>
                <a:cs typeface="NotoMono NF" panose="020B0609030804020204" pitchFamily="49" charset="0"/>
              </a:rPr>
              <a:t> use python3.10</a:t>
            </a:r>
          </a:p>
          <a:p>
            <a:pPr marL="0" indent="0">
              <a:buNone/>
            </a:pPr>
            <a:r>
              <a:rPr lang="es-ES_tradnl" sz="2400" dirty="0"/>
              <a:t>Al hacer esto se encarga de crear un entorno virtual para este proyecto para esa versión de Python.</a:t>
            </a:r>
          </a:p>
          <a:p>
            <a:pPr marL="0" indent="0">
              <a:buNone/>
            </a:pPr>
            <a:r>
              <a:rPr lang="es-ES_tradnl" sz="2400" dirty="0"/>
              <a:t>Una vez hecho esto, podemos instalar paquetes haciendo:</a:t>
            </a:r>
          </a:p>
          <a:p>
            <a:pPr marL="0" indent="0" algn="ctr">
              <a:buNone/>
            </a:pPr>
            <a:r>
              <a:rPr lang="es-ES_tradnl" sz="1900" dirty="0" err="1">
                <a:latin typeface="NotoMono NF" panose="020B0609030804020204" pitchFamily="49" charset="0"/>
                <a:ea typeface="NotoMono NF" panose="020B0609030804020204" pitchFamily="49" charset="0"/>
                <a:cs typeface="NotoMono NF" panose="020B0609030804020204" pitchFamily="49" charset="0"/>
              </a:rPr>
              <a:t>poetry</a:t>
            </a:r>
            <a:r>
              <a:rPr lang="es-ES_tradnl" sz="1900" dirty="0">
                <a:latin typeface="NotoMono NF" panose="020B0609030804020204" pitchFamily="49" charset="0"/>
                <a:ea typeface="NotoMono NF" panose="020B0609030804020204" pitchFamily="49" charset="0"/>
                <a:cs typeface="NotoMono NF" panose="020B0609030804020204" pitchFamily="49" charset="0"/>
              </a:rPr>
              <a:t> </a:t>
            </a:r>
            <a:r>
              <a:rPr lang="es-ES_tradnl" sz="1900" dirty="0" err="1">
                <a:latin typeface="NotoMono NF" panose="020B0609030804020204" pitchFamily="49" charset="0"/>
                <a:ea typeface="NotoMono NF" panose="020B0609030804020204" pitchFamily="49" charset="0"/>
                <a:cs typeface="NotoMono NF" panose="020B0609030804020204" pitchFamily="49" charset="0"/>
              </a:rPr>
              <a:t>add</a:t>
            </a:r>
            <a:r>
              <a:rPr lang="es-ES_tradnl" sz="1900" dirty="0">
                <a:latin typeface="NotoMono NF" panose="020B0609030804020204" pitchFamily="49" charset="0"/>
                <a:ea typeface="NotoMono NF" panose="020B0609030804020204" pitchFamily="49" charset="0"/>
                <a:cs typeface="NotoMono NF" panose="020B0609030804020204" pitchFamily="49" charset="0"/>
              </a:rPr>
              <a:t> </a:t>
            </a:r>
            <a:r>
              <a:rPr lang="es-ES_tradnl" sz="1900" dirty="0" err="1">
                <a:latin typeface="NotoMono NF" panose="020B0609030804020204" pitchFamily="49" charset="0"/>
                <a:ea typeface="NotoMono NF" panose="020B0609030804020204" pitchFamily="49" charset="0"/>
                <a:cs typeface="NotoMono NF" panose="020B0609030804020204" pitchFamily="49" charset="0"/>
              </a:rPr>
              <a:t>matplotlib</a:t>
            </a:r>
            <a:endParaRPr lang="es-ES_tradnl" sz="1900" dirty="0">
              <a:latin typeface="NotoMono NF" panose="020B0609030804020204" pitchFamily="49" charset="0"/>
              <a:ea typeface="NotoMono NF" panose="020B0609030804020204" pitchFamily="49" charset="0"/>
              <a:cs typeface="NotoMono NF" panose="020B0609030804020204" pitchFamily="49" charset="0"/>
            </a:endParaRPr>
          </a:p>
          <a:p>
            <a:pPr marL="0" indent="0">
              <a:buNone/>
            </a:pPr>
            <a:r>
              <a:rPr lang="es-ES_tradnl" sz="2400" dirty="0"/>
              <a:t>Y con esto solo estamos viendo la superficie de </a:t>
            </a:r>
            <a:r>
              <a:rPr lang="es-ES_tradnl" sz="2400" dirty="0" err="1">
                <a:hlinkClick r:id="rId4"/>
              </a:rPr>
              <a:t>Poetry</a:t>
            </a:r>
            <a:r>
              <a:rPr lang="es-ES_tradnl" sz="2400" dirty="0"/>
              <a:t>, es una herramienta muy poderosa. Dado que </a:t>
            </a:r>
            <a:r>
              <a:rPr lang="es-ES_tradnl" sz="2400" dirty="0" err="1"/>
              <a:t>sos</a:t>
            </a:r>
            <a:r>
              <a:rPr lang="es-ES_tradnl" sz="2400" dirty="0"/>
              <a:t> un usuario hardcore no vas a tener problema de leer la documentación.</a:t>
            </a:r>
          </a:p>
          <a:p>
            <a:pPr marL="0" indent="0">
              <a:buNone/>
            </a:pPr>
            <a:r>
              <a:rPr lang="es-ES_tradnl" sz="2400" dirty="0"/>
              <a:t>En el repositorio de esta materia se provee un </a:t>
            </a:r>
            <a:r>
              <a:rPr lang="es-ES_tradnl" sz="1900" dirty="0" err="1">
                <a:latin typeface="NotoMono NF" panose="020B0609030804020204" pitchFamily="49" charset="0"/>
                <a:ea typeface="NotoMono NF" panose="020B0609030804020204" pitchFamily="49" charset="0"/>
                <a:cs typeface="NotoMono NF" panose="020B0609030804020204" pitchFamily="49" charset="0"/>
              </a:rPr>
              <a:t>pyproject.toml</a:t>
            </a:r>
            <a:r>
              <a:rPr lang="es-ES_tradnl" sz="1900" dirty="0"/>
              <a:t> </a:t>
            </a:r>
            <a:r>
              <a:rPr lang="es-ES_tradnl" sz="2400" dirty="0"/>
              <a:t>para instalar todas las dependencias que iremos a usar.</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1" name="Picture 10" descr="A group of cartoon faces&#10;&#10;Description automatically generated">
            <a:extLst>
              <a:ext uri="{FF2B5EF4-FFF2-40B4-BE49-F238E27FC236}">
                <a16:creationId xmlns:a16="http://schemas.microsoft.com/office/drawing/2014/main" id="{387E1968-A20C-21DE-1323-1701E513FDB1}"/>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sp>
        <p:nvSpPr>
          <p:cNvPr id="5" name="Footer Placeholder 4">
            <a:extLst>
              <a:ext uri="{FF2B5EF4-FFF2-40B4-BE49-F238E27FC236}">
                <a16:creationId xmlns:a16="http://schemas.microsoft.com/office/drawing/2014/main" id="{22A41AD4-D2E4-DFD5-F738-B98ECE93B1B7}"/>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381928332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EF453-40B2-4996-4DDB-C8C11BF9D7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ED1960-D4C0-A5B4-28B2-53C7C71851B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19D9D4AE-85A2-7C3C-FD9D-789149659C9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DC67AAD-EDE1-1607-4EF8-A59D12870652}"/>
              </a:ext>
            </a:extLst>
          </p:cNvPr>
          <p:cNvSpPr>
            <a:spLocks noGrp="1"/>
          </p:cNvSpPr>
          <p:nvPr>
            <p:ph type="sldNum" sz="quarter" idx="12"/>
          </p:nvPr>
        </p:nvSpPr>
        <p:spPr/>
        <p:txBody>
          <a:bodyPr/>
          <a:lstStyle/>
          <a:p>
            <a:fld id="{87E7843D-FF13-4365-9478-9625B70A2705}" type="slidenum">
              <a:rPr lang="en-US" smtClean="0"/>
              <a:t>59</a:t>
            </a:fld>
            <a:endParaRPr lang="en-US"/>
          </a:p>
        </p:txBody>
      </p:sp>
      <p:sp>
        <p:nvSpPr>
          <p:cNvPr id="4" name="Content Placeholder 3">
            <a:extLst>
              <a:ext uri="{FF2B5EF4-FFF2-40B4-BE49-F238E27FC236}">
                <a16:creationId xmlns:a16="http://schemas.microsoft.com/office/drawing/2014/main" id="{D190BB4B-EC05-522E-78A1-6E178A0744BF}"/>
              </a:ext>
            </a:extLst>
          </p:cNvPr>
          <p:cNvSpPr>
            <a:spLocks noGrp="1"/>
          </p:cNvSpPr>
          <p:nvPr>
            <p:ph idx="1"/>
          </p:nvPr>
        </p:nvSpPr>
        <p:spPr>
          <a:xfrm>
            <a:off x="700636" y="2293126"/>
            <a:ext cx="5395364" cy="3636088"/>
          </a:xfrm>
        </p:spPr>
        <p:txBody>
          <a:bodyPr>
            <a:normAutofit/>
          </a:bodyPr>
          <a:lstStyle/>
          <a:p>
            <a:r>
              <a:rPr lang="es-ES" dirty="0" err="1"/>
              <a:t>Jupyter</a:t>
            </a:r>
            <a:r>
              <a:rPr lang="es-ES" dirty="0"/>
              <a:t> posee diferentes </a:t>
            </a:r>
            <a:r>
              <a:rPr lang="es-ES" dirty="0" err="1"/>
              <a:t>kernels</a:t>
            </a:r>
            <a:r>
              <a:rPr lang="es-ES" dirty="0"/>
              <a:t>, los cuales son procesos específicos de algún lenguaje de programación que ejecuta el código contenido en las celdas de un notebook de </a:t>
            </a:r>
            <a:r>
              <a:rPr lang="es-ES" dirty="0" err="1"/>
              <a:t>Jupyter</a:t>
            </a:r>
            <a:r>
              <a:rPr lang="es-ES" dirty="0"/>
              <a:t>.</a:t>
            </a:r>
          </a:p>
          <a:p>
            <a:r>
              <a:rPr lang="es-ES" dirty="0"/>
              <a:t>Para cada ambiente virtual, podemos crear un </a:t>
            </a:r>
            <a:r>
              <a:rPr lang="es-ES" dirty="0" err="1"/>
              <a:t>kernel</a:t>
            </a:r>
            <a:r>
              <a:rPr lang="es-ES" dirty="0"/>
              <a:t>, y cuando elijamos ese </a:t>
            </a:r>
            <a:r>
              <a:rPr lang="es-ES" dirty="0" err="1"/>
              <a:t>kernel</a:t>
            </a:r>
            <a:r>
              <a:rPr lang="es-ES" dirty="0"/>
              <a:t>, estaremos usando ese entorno virtual en </a:t>
            </a:r>
            <a:r>
              <a:rPr lang="es-ES" dirty="0" err="1"/>
              <a:t>Jupyter</a:t>
            </a:r>
            <a:r>
              <a:rPr lang="es-ES" dirty="0"/>
              <a:t>.</a:t>
            </a:r>
          </a:p>
          <a:p>
            <a:endParaRPr lang="es-ES" dirty="0"/>
          </a:p>
        </p:txBody>
      </p:sp>
      <p:sp>
        <p:nvSpPr>
          <p:cNvPr id="3" name="TextBox 2">
            <a:extLst>
              <a:ext uri="{FF2B5EF4-FFF2-40B4-BE49-F238E27FC236}">
                <a16:creationId xmlns:a16="http://schemas.microsoft.com/office/drawing/2014/main" id="{53EA06D5-295A-D5E6-6F4A-C57C421289DB}"/>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1F8EB077-C57C-15E1-364B-726D63BF8934}"/>
              </a:ext>
            </a:extLst>
          </p:cNvPr>
          <p:cNvPicPr>
            <a:picLocks noChangeAspect="1"/>
          </p:cNvPicPr>
          <p:nvPr/>
        </p:nvPicPr>
        <p:blipFill>
          <a:blip r:embed="rId3"/>
          <a:stretch>
            <a:fillRect/>
          </a:stretch>
        </p:blipFill>
        <p:spPr>
          <a:xfrm>
            <a:off x="3234636" y="1552705"/>
            <a:ext cx="620076" cy="718901"/>
          </a:xfrm>
          <a:prstGeom prst="rect">
            <a:avLst/>
          </a:prstGeom>
        </p:spPr>
      </p:pic>
      <p:sp>
        <p:nvSpPr>
          <p:cNvPr id="8" name="Content Placeholder 3">
            <a:extLst>
              <a:ext uri="{FF2B5EF4-FFF2-40B4-BE49-F238E27FC236}">
                <a16:creationId xmlns:a16="http://schemas.microsoft.com/office/drawing/2014/main" id="{A1051F75-0BF4-42DA-94BB-C621C3012924}"/>
              </a:ext>
            </a:extLst>
          </p:cNvPr>
          <p:cNvSpPr txBox="1">
            <a:spLocks/>
          </p:cNvSpPr>
          <p:nvPr/>
        </p:nvSpPr>
        <p:spPr>
          <a:xfrm>
            <a:off x="6196002" y="2271606"/>
            <a:ext cx="5395364" cy="363608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dirty="0"/>
              <a:t>Para ello, nuestro ambiente debe tener instalado la </a:t>
            </a:r>
            <a:r>
              <a:rPr lang="es-ES" dirty="0" err="1"/>
              <a:t>liberia</a:t>
            </a:r>
            <a:r>
              <a:rPr lang="es-ES" dirty="0"/>
              <a:t> </a:t>
            </a:r>
            <a:r>
              <a:rPr lang="es-ES" dirty="0" err="1"/>
              <a:t>ipykernel</a:t>
            </a:r>
            <a:r>
              <a:rPr lang="es-ES" dirty="0"/>
              <a:t>. En Anaconda: </a:t>
            </a:r>
          </a:p>
          <a:p>
            <a:pPr marL="0" indent="0" algn="ctr">
              <a:buNone/>
            </a:pPr>
            <a:r>
              <a:rPr lang="en-US" sz="1400" dirty="0" err="1">
                <a:latin typeface="Monaspace Argon" pitchFamily="2" charset="77"/>
              </a:rPr>
              <a:t>conda</a:t>
            </a:r>
            <a:r>
              <a:rPr lang="en-US" sz="1400" dirty="0">
                <a:latin typeface="Monaspace Argon" pitchFamily="2" charset="77"/>
              </a:rPr>
              <a:t> install -c </a:t>
            </a:r>
            <a:r>
              <a:rPr lang="en-US" sz="1400" dirty="0" err="1">
                <a:latin typeface="Monaspace Argon" pitchFamily="2" charset="77"/>
              </a:rPr>
              <a:t>conda</a:t>
            </a:r>
            <a:r>
              <a:rPr lang="en-US" sz="1400" dirty="0">
                <a:latin typeface="Monaspace Argon" pitchFamily="2" charset="77"/>
              </a:rPr>
              <a:t>-forge </a:t>
            </a:r>
            <a:r>
              <a:rPr lang="en-US" sz="1400" dirty="0" err="1">
                <a:latin typeface="Monaspace Argon" pitchFamily="2" charset="77"/>
              </a:rPr>
              <a:t>ipykernel</a:t>
            </a:r>
            <a:endParaRPr lang="es-ES" sz="1400" dirty="0">
              <a:latin typeface="Monaspace Argon" pitchFamily="2" charset="77"/>
            </a:endParaRPr>
          </a:p>
          <a:p>
            <a:r>
              <a:rPr lang="es-ES" dirty="0"/>
              <a:t>Luego creamos el </a:t>
            </a:r>
            <a:r>
              <a:rPr lang="es-ES" dirty="0" err="1"/>
              <a:t>kernel</a:t>
            </a:r>
            <a:r>
              <a:rPr lang="es-ES" dirty="0"/>
              <a:t> haciendo</a:t>
            </a:r>
          </a:p>
          <a:p>
            <a:pPr marL="0" indent="0" algn="ctr">
              <a:buNone/>
            </a:pPr>
            <a:r>
              <a:rPr lang="en-US" sz="1400" dirty="0">
                <a:latin typeface="Monaspace Argon" pitchFamily="2" charset="77"/>
              </a:rPr>
              <a:t>python -m </a:t>
            </a:r>
            <a:r>
              <a:rPr lang="en-US" sz="1400" dirty="0" err="1">
                <a:latin typeface="Monaspace Argon" pitchFamily="2" charset="77"/>
              </a:rPr>
              <a:t>ipykernel</a:t>
            </a:r>
            <a:r>
              <a:rPr lang="en-US" sz="1400" dirty="0">
                <a:latin typeface="Monaspace Argon" pitchFamily="2" charset="77"/>
              </a:rPr>
              <a:t> install --user --name=</a:t>
            </a:r>
            <a:r>
              <a:rPr lang="en-US" sz="1400" dirty="0" err="1">
                <a:solidFill>
                  <a:schemeClr val="accent2">
                    <a:lumMod val="75000"/>
                  </a:schemeClr>
                </a:solidFill>
                <a:latin typeface="Monaspace Argon" pitchFamily="2" charset="77"/>
              </a:rPr>
              <a:t>myenv</a:t>
            </a:r>
            <a:endParaRPr lang="en-US" sz="1400" dirty="0">
              <a:solidFill>
                <a:schemeClr val="accent2">
                  <a:lumMod val="75000"/>
                </a:schemeClr>
              </a:solidFill>
              <a:latin typeface="Monaspace Argon" pitchFamily="2" charset="77"/>
            </a:endParaRPr>
          </a:p>
          <a:p>
            <a:r>
              <a:rPr lang="es-ES" dirty="0"/>
              <a:t>Listo, si ejecutamos </a:t>
            </a:r>
            <a:r>
              <a:rPr lang="es-ES" dirty="0" err="1"/>
              <a:t>Jupyter</a:t>
            </a:r>
            <a:r>
              <a:rPr lang="es-ES" dirty="0"/>
              <a:t> va a aparecer entre los </a:t>
            </a:r>
            <a:r>
              <a:rPr lang="es-ES" dirty="0" err="1"/>
              <a:t>kernel</a:t>
            </a:r>
            <a:r>
              <a:rPr lang="es-ES" dirty="0"/>
              <a:t> disponibles con el nombre </a:t>
            </a:r>
            <a:r>
              <a:rPr lang="en-US" sz="1600" dirty="0" err="1">
                <a:solidFill>
                  <a:schemeClr val="accent2">
                    <a:lumMod val="75000"/>
                  </a:schemeClr>
                </a:solidFill>
                <a:latin typeface="Monaspace Argon" pitchFamily="2" charset="77"/>
              </a:rPr>
              <a:t>myenv</a:t>
            </a:r>
            <a:r>
              <a:rPr lang="en-US" sz="1600" b="1" dirty="0">
                <a:latin typeface="Monaspace Argon" pitchFamily="2" charset="77"/>
              </a:rPr>
              <a:t>.</a:t>
            </a:r>
            <a:endParaRPr lang="es-ES" sz="1600" dirty="0"/>
          </a:p>
          <a:p>
            <a:endParaRPr lang="es-ES" dirty="0"/>
          </a:p>
        </p:txBody>
      </p:sp>
    </p:spTree>
    <p:extLst>
      <p:ext uri="{BB962C8B-B14F-4D97-AF65-F5344CB8AC3E}">
        <p14:creationId xmlns:p14="http://schemas.microsoft.com/office/powerpoint/2010/main" val="323350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Programa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7" name="TextBox 6">
            <a:extLst>
              <a:ext uri="{FF2B5EF4-FFF2-40B4-BE49-F238E27FC236}">
                <a16:creationId xmlns:a16="http://schemas.microsoft.com/office/drawing/2014/main" id="{2D6BD574-B35D-ABB3-53E3-788236C05CF4}"/>
              </a:ext>
            </a:extLst>
          </p:cNvPr>
          <p:cNvSpPr txBox="1"/>
          <p:nvPr/>
        </p:nvSpPr>
        <p:spPr>
          <a:xfrm>
            <a:off x="715383" y="1681324"/>
            <a:ext cx="1428596" cy="369332"/>
          </a:xfrm>
          <a:prstGeom prst="rect">
            <a:avLst/>
          </a:prstGeom>
          <a:noFill/>
        </p:spPr>
        <p:txBody>
          <a:bodyPr wrap="none" rtlCol="0">
            <a:spAutoFit/>
          </a:bodyPr>
          <a:lstStyle/>
          <a:p>
            <a:r>
              <a:rPr lang="es-ES_tradnl" dirty="0">
                <a:latin typeface="+mj-lt"/>
              </a:rPr>
              <a:t>Clase a clase</a:t>
            </a:r>
          </a:p>
        </p:txBody>
      </p:sp>
      <p:sp>
        <p:nvSpPr>
          <p:cNvPr id="3" name="Oval 2">
            <a:extLst>
              <a:ext uri="{FF2B5EF4-FFF2-40B4-BE49-F238E27FC236}">
                <a16:creationId xmlns:a16="http://schemas.microsoft.com/office/drawing/2014/main" id="{2456705B-AFCF-EAB3-0799-C228815D6345}"/>
              </a:ext>
            </a:extLst>
          </p:cNvPr>
          <p:cNvSpPr/>
          <p:nvPr/>
        </p:nvSpPr>
        <p:spPr>
          <a:xfrm>
            <a:off x="853245" y="223392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1</a:t>
            </a:r>
          </a:p>
        </p:txBody>
      </p:sp>
      <p:sp>
        <p:nvSpPr>
          <p:cNvPr id="8" name="TextBox 7">
            <a:extLst>
              <a:ext uri="{FF2B5EF4-FFF2-40B4-BE49-F238E27FC236}">
                <a16:creationId xmlns:a16="http://schemas.microsoft.com/office/drawing/2014/main" id="{08C9890A-D1C0-CC60-C160-54A25046A3F7}"/>
              </a:ext>
            </a:extLst>
          </p:cNvPr>
          <p:cNvSpPr txBox="1"/>
          <p:nvPr/>
        </p:nvSpPr>
        <p:spPr>
          <a:xfrm>
            <a:off x="1560362" y="2332286"/>
            <a:ext cx="9831538" cy="369332"/>
          </a:xfrm>
          <a:prstGeom prst="rect">
            <a:avLst/>
          </a:prstGeom>
          <a:noFill/>
        </p:spPr>
        <p:txBody>
          <a:bodyPr wrap="none" rtlCol="0">
            <a:spAutoFit/>
          </a:bodyPr>
          <a:lstStyle/>
          <a:p>
            <a:r>
              <a:rPr lang="es-ES_tradnl" dirty="0"/>
              <a:t>Inteligencia Artificial. Historia de la IA. Beneficios y Riesgo de la IA. Python. Librerías Asociadas </a:t>
            </a:r>
          </a:p>
        </p:txBody>
      </p:sp>
      <p:sp>
        <p:nvSpPr>
          <p:cNvPr id="9" name="Oval 8">
            <a:extLst>
              <a:ext uri="{FF2B5EF4-FFF2-40B4-BE49-F238E27FC236}">
                <a16:creationId xmlns:a16="http://schemas.microsoft.com/office/drawing/2014/main" id="{2028A272-F3A6-B4E1-FE2A-DC167A794E39}"/>
              </a:ext>
            </a:extLst>
          </p:cNvPr>
          <p:cNvSpPr/>
          <p:nvPr/>
        </p:nvSpPr>
        <p:spPr>
          <a:xfrm>
            <a:off x="853245" y="3208932"/>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2</a:t>
            </a:r>
          </a:p>
        </p:txBody>
      </p:sp>
      <p:sp>
        <p:nvSpPr>
          <p:cNvPr id="10" name="TextBox 9">
            <a:extLst>
              <a:ext uri="{FF2B5EF4-FFF2-40B4-BE49-F238E27FC236}">
                <a16:creationId xmlns:a16="http://schemas.microsoft.com/office/drawing/2014/main" id="{8FFEECD1-4996-B199-E1F6-D8D1DEA54C9C}"/>
              </a:ext>
            </a:extLst>
          </p:cNvPr>
          <p:cNvSpPr txBox="1"/>
          <p:nvPr/>
        </p:nvSpPr>
        <p:spPr>
          <a:xfrm>
            <a:off x="1560362" y="3168794"/>
            <a:ext cx="10031004" cy="646331"/>
          </a:xfrm>
          <a:prstGeom prst="rect">
            <a:avLst/>
          </a:prstGeom>
          <a:noFill/>
        </p:spPr>
        <p:txBody>
          <a:bodyPr wrap="square" rtlCol="0">
            <a:spAutoFit/>
          </a:bodyPr>
          <a:lstStyle/>
          <a:p>
            <a:r>
              <a:rPr lang="es-ES_tradnl" dirty="0"/>
              <a:t>Agente de resolución de problemas. Programa de los agentes. Resolución de problemas mediante búsqueda. Algoritmo de búsqueda no informada. Algoritmo de búsqueda informada</a:t>
            </a:r>
          </a:p>
        </p:txBody>
      </p:sp>
      <p:sp>
        <p:nvSpPr>
          <p:cNvPr id="13" name="Oval 12">
            <a:extLst>
              <a:ext uri="{FF2B5EF4-FFF2-40B4-BE49-F238E27FC236}">
                <a16:creationId xmlns:a16="http://schemas.microsoft.com/office/drawing/2014/main" id="{5612EF18-85A5-7120-0153-678D00A282CD}"/>
              </a:ext>
            </a:extLst>
          </p:cNvPr>
          <p:cNvSpPr/>
          <p:nvPr/>
        </p:nvSpPr>
        <p:spPr>
          <a:xfrm>
            <a:off x="853245" y="422264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3</a:t>
            </a:r>
          </a:p>
        </p:txBody>
      </p:sp>
      <p:sp>
        <p:nvSpPr>
          <p:cNvPr id="14" name="TextBox 13">
            <a:extLst>
              <a:ext uri="{FF2B5EF4-FFF2-40B4-BE49-F238E27FC236}">
                <a16:creationId xmlns:a16="http://schemas.microsoft.com/office/drawing/2014/main" id="{3F9ED412-4E69-D165-22AF-F259F898AD0F}"/>
              </a:ext>
            </a:extLst>
          </p:cNvPr>
          <p:cNvSpPr txBox="1"/>
          <p:nvPr/>
        </p:nvSpPr>
        <p:spPr>
          <a:xfrm>
            <a:off x="1560362" y="4190447"/>
            <a:ext cx="10031004" cy="646331"/>
          </a:xfrm>
          <a:prstGeom prst="rect">
            <a:avLst/>
          </a:prstGeom>
          <a:noFill/>
        </p:spPr>
        <p:txBody>
          <a:bodyPr wrap="square" rtlCol="0">
            <a:spAutoFit/>
          </a:bodyPr>
          <a:lstStyle/>
          <a:p>
            <a:r>
              <a:rPr lang="es-ES_tradnl" dirty="0"/>
              <a:t>Problemas de optimización. Algoritmos de búsqueda Local. Gradiente descendiente o Ascendente. </a:t>
            </a:r>
            <a:r>
              <a:rPr lang="es-ES_tradnl" dirty="0" err="1"/>
              <a:t>Simulated</a:t>
            </a:r>
            <a:r>
              <a:rPr lang="es-ES_tradnl" dirty="0"/>
              <a:t> </a:t>
            </a:r>
            <a:r>
              <a:rPr lang="es-ES_tradnl" dirty="0" err="1"/>
              <a:t>annealing</a:t>
            </a:r>
            <a:r>
              <a:rPr lang="es-ES_tradnl" dirty="0"/>
              <a:t>. Búsqueda Local Beam. Algoritmos Genéticos. Búsqueda en espacios continuos</a:t>
            </a:r>
          </a:p>
        </p:txBody>
      </p:sp>
      <p:sp>
        <p:nvSpPr>
          <p:cNvPr id="15" name="Oval 14">
            <a:extLst>
              <a:ext uri="{FF2B5EF4-FFF2-40B4-BE49-F238E27FC236}">
                <a16:creationId xmlns:a16="http://schemas.microsoft.com/office/drawing/2014/main" id="{EEF011B9-4C5C-AC7A-8763-724C1DBAA362}"/>
              </a:ext>
            </a:extLst>
          </p:cNvPr>
          <p:cNvSpPr/>
          <p:nvPr/>
        </p:nvSpPr>
        <p:spPr>
          <a:xfrm>
            <a:off x="853245" y="5235359"/>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4</a:t>
            </a:r>
          </a:p>
        </p:txBody>
      </p:sp>
      <p:sp>
        <p:nvSpPr>
          <p:cNvPr id="16" name="TextBox 15">
            <a:extLst>
              <a:ext uri="{FF2B5EF4-FFF2-40B4-BE49-F238E27FC236}">
                <a16:creationId xmlns:a16="http://schemas.microsoft.com/office/drawing/2014/main" id="{25EEA33B-4046-DC82-5AA7-2B8347C28BC3}"/>
              </a:ext>
            </a:extLst>
          </p:cNvPr>
          <p:cNvSpPr txBox="1"/>
          <p:nvPr/>
        </p:nvSpPr>
        <p:spPr>
          <a:xfrm>
            <a:off x="1560362" y="5203162"/>
            <a:ext cx="10031004" cy="646331"/>
          </a:xfrm>
          <a:prstGeom prst="rect">
            <a:avLst/>
          </a:prstGeom>
          <a:noFill/>
        </p:spPr>
        <p:txBody>
          <a:bodyPr wrap="square" rtlCol="0">
            <a:spAutoFit/>
          </a:bodyPr>
          <a:lstStyle/>
          <a:p>
            <a:r>
              <a:rPr lang="es-ES_tradnl" dirty="0"/>
              <a:t>Aprendizaje Automático. Datos. Formas de aprendizaje. Aprendizaje supervisado. Sesgo y varianza. Estrategias para disminuir el riesgo empírico. Métricas de clasificación</a:t>
            </a:r>
          </a:p>
        </p:txBody>
      </p:sp>
    </p:spTree>
    <p:extLst>
      <p:ext uri="{BB962C8B-B14F-4D97-AF65-F5344CB8AC3E}">
        <p14:creationId xmlns:p14="http://schemas.microsoft.com/office/powerpoint/2010/main" val="33625054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Librerías asociadas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86542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Numpy</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61</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err="1"/>
              <a:t>NumPy</a:t>
            </a:r>
            <a:r>
              <a:rPr lang="es-ES" dirty="0"/>
              <a:t> (</a:t>
            </a:r>
            <a:r>
              <a:rPr lang="es-ES" dirty="0" err="1"/>
              <a:t>NUMerical</a:t>
            </a:r>
            <a:r>
              <a:rPr lang="es-ES" dirty="0"/>
              <a:t> </a:t>
            </a:r>
            <a:r>
              <a:rPr lang="es-ES" dirty="0" err="1"/>
              <a:t>PYthon</a:t>
            </a:r>
            <a:r>
              <a:rPr lang="es-ES" dirty="0"/>
              <a:t>) es el paquete fundamental para la computación científica con Python. Contiene entre otras cosas:</a:t>
            </a:r>
          </a:p>
          <a:p>
            <a:r>
              <a:rPr lang="es-ES" dirty="0"/>
              <a:t>Estructura de datos principal: el arreglo N-dimensional</a:t>
            </a:r>
          </a:p>
          <a:p>
            <a:r>
              <a:rPr lang="es-ES" dirty="0"/>
              <a:t>Se puede integrar código en C/C++ y Fortran.</a:t>
            </a:r>
          </a:p>
          <a:p>
            <a:r>
              <a:rPr lang="es-ES" dirty="0"/>
              <a:t>Capacidades muy eficientes de álgebra lineal, transformación de Fourier y números aleatorios.</a:t>
            </a:r>
          </a:p>
        </p:txBody>
      </p:sp>
    </p:spTree>
    <p:extLst>
      <p:ext uri="{BB962C8B-B14F-4D97-AF65-F5344CB8AC3E}">
        <p14:creationId xmlns:p14="http://schemas.microsoft.com/office/powerpoint/2010/main" val="21518984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D278E5-3998-951D-0856-D5A970BFCC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5A7B52-22D5-D0FF-FB8A-ECDCC52602B2}"/>
              </a:ext>
            </a:extLst>
          </p:cNvPr>
          <p:cNvSpPr>
            <a:spLocks noGrp="1"/>
          </p:cNvSpPr>
          <p:nvPr>
            <p:ph type="title"/>
          </p:nvPr>
        </p:nvSpPr>
        <p:spPr/>
        <p:txBody>
          <a:bodyPr/>
          <a:lstStyle/>
          <a:p>
            <a:r>
              <a:rPr lang="es-ES_tradnl" dirty="0" err="1"/>
              <a:t>Numpy</a:t>
            </a:r>
            <a:endParaRPr lang="es-ES_tradnl" dirty="0"/>
          </a:p>
        </p:txBody>
      </p:sp>
      <p:sp>
        <p:nvSpPr>
          <p:cNvPr id="5" name="Footer Placeholder 4">
            <a:extLst>
              <a:ext uri="{FF2B5EF4-FFF2-40B4-BE49-F238E27FC236}">
                <a16:creationId xmlns:a16="http://schemas.microsoft.com/office/drawing/2014/main" id="{A394B1AA-58B3-79FB-A745-0614C9B9539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24F69AD0-815F-1BCF-ABAF-A53C35BD1443}"/>
              </a:ext>
            </a:extLst>
          </p:cNvPr>
          <p:cNvSpPr>
            <a:spLocks noGrp="1"/>
          </p:cNvSpPr>
          <p:nvPr>
            <p:ph type="sldNum" sz="quarter" idx="12"/>
          </p:nvPr>
        </p:nvSpPr>
        <p:spPr/>
        <p:txBody>
          <a:bodyPr/>
          <a:lstStyle/>
          <a:p>
            <a:fld id="{87E7843D-FF13-4365-9478-9625B70A2705}" type="slidenum">
              <a:rPr lang="en-US" smtClean="0"/>
              <a:t>62</a:t>
            </a:fld>
            <a:endParaRPr lang="en-US"/>
          </a:p>
        </p:txBody>
      </p:sp>
      <p:sp>
        <p:nvSpPr>
          <p:cNvPr id="4" name="Content Placeholder 3">
            <a:extLst>
              <a:ext uri="{FF2B5EF4-FFF2-40B4-BE49-F238E27FC236}">
                <a16:creationId xmlns:a16="http://schemas.microsoft.com/office/drawing/2014/main" id="{3FE68FFE-BE78-3E05-302B-0E107F98ABFD}"/>
              </a:ext>
            </a:extLst>
          </p:cNvPr>
          <p:cNvSpPr>
            <a:spLocks noGrp="1"/>
          </p:cNvSpPr>
          <p:nvPr>
            <p:ph idx="1"/>
          </p:nvPr>
        </p:nvSpPr>
        <p:spPr>
          <a:xfrm>
            <a:off x="700636" y="2293126"/>
            <a:ext cx="10691264" cy="3636088"/>
          </a:xfrm>
        </p:spPr>
        <p:txBody>
          <a:bodyPr>
            <a:normAutofit/>
          </a:bodyPr>
          <a:lstStyle/>
          <a:p>
            <a:pPr marL="0" indent="0">
              <a:buNone/>
            </a:pPr>
            <a:r>
              <a:rPr lang="es-ES" dirty="0"/>
              <a:t>El principal beneficio de </a:t>
            </a:r>
            <a:r>
              <a:rPr lang="es-ES" dirty="0" err="1"/>
              <a:t>NumPy</a:t>
            </a:r>
            <a:r>
              <a:rPr lang="es-ES" dirty="0"/>
              <a:t> es que permite una generación y manejo de datos extremadamente rápido. </a:t>
            </a:r>
          </a:p>
          <a:p>
            <a:pPr marL="0" indent="0">
              <a:buNone/>
            </a:pPr>
            <a:r>
              <a:rPr lang="es-ES" dirty="0" err="1"/>
              <a:t>NumPy</a:t>
            </a:r>
            <a:r>
              <a:rPr lang="es-ES" dirty="0"/>
              <a:t> tiene su propia estructura de datos incorporada llamado arreglo que es similar a la lista normal de Python, pero puede almacenar y operar con datos de manera mucho más eficiente.</a:t>
            </a:r>
          </a:p>
          <a:p>
            <a:pPr marL="0" indent="0">
              <a:buNone/>
            </a:pPr>
            <a:r>
              <a:rPr lang="es-ES" dirty="0"/>
              <a:t>Una forma que logra ser eficiente es que los </a:t>
            </a:r>
            <a:r>
              <a:rPr lang="es-ES" dirty="0" err="1"/>
              <a:t>arrays</a:t>
            </a:r>
            <a:r>
              <a:rPr lang="es-ES" dirty="0"/>
              <a:t> sus elementos tienen que ser del mismo tipo. </a:t>
            </a:r>
          </a:p>
          <a:p>
            <a:pPr marL="0" indent="0">
              <a:buNone/>
            </a:pPr>
            <a:r>
              <a:rPr lang="es-ES" dirty="0"/>
              <a:t>Los </a:t>
            </a:r>
            <a:r>
              <a:rPr lang="es-ES" dirty="0" err="1"/>
              <a:t>arrays</a:t>
            </a:r>
            <a:r>
              <a:rPr lang="es-ES" dirty="0"/>
              <a:t> son </a:t>
            </a:r>
            <a:r>
              <a:rPr lang="es-ES" b="1" dirty="0">
                <a:solidFill>
                  <a:schemeClr val="accent6">
                    <a:lumMod val="75000"/>
                  </a:schemeClr>
                </a:solidFill>
              </a:rPr>
              <a:t>mutables</a:t>
            </a:r>
            <a:r>
              <a:rPr lang="es-ES" dirty="0"/>
              <a:t> por defectos, pero se puede cambiar este comportamiento.</a:t>
            </a:r>
          </a:p>
        </p:txBody>
      </p:sp>
    </p:spTree>
    <p:extLst>
      <p:ext uri="{BB962C8B-B14F-4D97-AF65-F5344CB8AC3E}">
        <p14:creationId xmlns:p14="http://schemas.microsoft.com/office/powerpoint/2010/main" val="41658356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AB500-2940-A27C-201E-BC672D96C6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995CE9-48B2-E017-AFC1-9B7AEF01D1B1}"/>
              </a:ext>
            </a:extLst>
          </p:cNvPr>
          <p:cNvSpPr>
            <a:spLocks noGrp="1"/>
          </p:cNvSpPr>
          <p:nvPr>
            <p:ph type="title"/>
          </p:nvPr>
        </p:nvSpPr>
        <p:spPr/>
        <p:txBody>
          <a:bodyPr/>
          <a:lstStyle/>
          <a:p>
            <a:r>
              <a:rPr lang="es-ES_tradnl" dirty="0" err="1"/>
              <a:t>Scipy</a:t>
            </a:r>
            <a:endParaRPr lang="es-ES_tradnl" dirty="0"/>
          </a:p>
        </p:txBody>
      </p:sp>
      <p:sp>
        <p:nvSpPr>
          <p:cNvPr id="5" name="Footer Placeholder 4">
            <a:extLst>
              <a:ext uri="{FF2B5EF4-FFF2-40B4-BE49-F238E27FC236}">
                <a16:creationId xmlns:a16="http://schemas.microsoft.com/office/drawing/2014/main" id="{10EBAFE2-CC81-1A72-719C-8CB70554EBC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0E04ADD-A82C-323D-AF59-05BB85ADA8B7}"/>
              </a:ext>
            </a:extLst>
          </p:cNvPr>
          <p:cNvSpPr>
            <a:spLocks noGrp="1"/>
          </p:cNvSpPr>
          <p:nvPr>
            <p:ph type="sldNum" sz="quarter" idx="12"/>
          </p:nvPr>
        </p:nvSpPr>
        <p:spPr/>
        <p:txBody>
          <a:bodyPr/>
          <a:lstStyle/>
          <a:p>
            <a:fld id="{87E7843D-FF13-4365-9478-9625B70A2705}" type="slidenum">
              <a:rPr lang="en-US" smtClean="0"/>
              <a:t>63</a:t>
            </a:fld>
            <a:endParaRPr lang="en-US"/>
          </a:p>
        </p:txBody>
      </p:sp>
      <p:sp>
        <p:nvSpPr>
          <p:cNvPr id="4" name="Content Placeholder 3">
            <a:extLst>
              <a:ext uri="{FF2B5EF4-FFF2-40B4-BE49-F238E27FC236}">
                <a16:creationId xmlns:a16="http://schemas.microsoft.com/office/drawing/2014/main" id="{AAD435DE-FF4B-A959-318B-3B3B84CE7EC3}"/>
              </a:ext>
            </a:extLst>
          </p:cNvPr>
          <p:cNvSpPr>
            <a:spLocks noGrp="1"/>
          </p:cNvSpPr>
          <p:nvPr>
            <p:ph idx="1"/>
          </p:nvPr>
        </p:nvSpPr>
        <p:spPr>
          <a:xfrm>
            <a:off x="700636" y="2293126"/>
            <a:ext cx="10691264" cy="3636088"/>
          </a:xfrm>
        </p:spPr>
        <p:txBody>
          <a:bodyPr>
            <a:normAutofit/>
          </a:bodyPr>
          <a:lstStyle/>
          <a:p>
            <a:pPr marL="0" indent="0">
              <a:buNone/>
            </a:pPr>
            <a:r>
              <a:rPr lang="es-ES" dirty="0"/>
              <a:t>La biblioteca </a:t>
            </a:r>
            <a:r>
              <a:rPr lang="es-ES" dirty="0" err="1"/>
              <a:t>SciPy</a:t>
            </a:r>
            <a:r>
              <a:rPr lang="es-ES" dirty="0"/>
              <a:t> ("</a:t>
            </a:r>
            <a:r>
              <a:rPr lang="es-ES" dirty="0" err="1"/>
              <a:t>Scientific</a:t>
            </a:r>
            <a:r>
              <a:rPr lang="es-ES" dirty="0"/>
              <a:t> Python") está construida sobre </a:t>
            </a:r>
            <a:r>
              <a:rPr lang="es-ES" dirty="0" err="1"/>
              <a:t>NumPy</a:t>
            </a:r>
            <a:r>
              <a:rPr lang="es-ES" dirty="0"/>
              <a:t> y ofrece funciones científicas y estadísticas por encima de las funciones puramente matemáticas, por ejemplo:</a:t>
            </a:r>
          </a:p>
          <a:p>
            <a:r>
              <a:rPr lang="es-ES" dirty="0"/>
              <a:t>Rutinas de álgebra lineal avanzada</a:t>
            </a:r>
          </a:p>
          <a:p>
            <a:r>
              <a:rPr lang="es-ES" dirty="0"/>
              <a:t>Optimización de funciones matemáticas</a:t>
            </a:r>
          </a:p>
          <a:p>
            <a:r>
              <a:rPr lang="es-ES" dirty="0"/>
              <a:t>Procesamiento de señales</a:t>
            </a:r>
          </a:p>
          <a:p>
            <a:r>
              <a:rPr lang="es-ES" dirty="0"/>
              <a:t>Distribuciones matemáticas</a:t>
            </a:r>
          </a:p>
        </p:txBody>
      </p:sp>
    </p:spTree>
    <p:extLst>
      <p:ext uri="{BB962C8B-B14F-4D97-AF65-F5344CB8AC3E}">
        <p14:creationId xmlns:p14="http://schemas.microsoft.com/office/powerpoint/2010/main" val="45548449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6D3090-1DD8-AF7B-9275-AA0BD7B608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3BA59A-B5F7-F9A4-A52E-52BB4B89928E}"/>
              </a:ext>
            </a:extLst>
          </p:cNvPr>
          <p:cNvSpPr>
            <a:spLocks noGrp="1"/>
          </p:cNvSpPr>
          <p:nvPr>
            <p:ph type="title"/>
          </p:nvPr>
        </p:nvSpPr>
        <p:spPr/>
        <p:txBody>
          <a:bodyPr/>
          <a:lstStyle/>
          <a:p>
            <a:r>
              <a:rPr lang="es-ES_tradnl" dirty="0" err="1"/>
              <a:t>Statsmodels</a:t>
            </a:r>
            <a:endParaRPr lang="es-ES_tradnl" dirty="0"/>
          </a:p>
        </p:txBody>
      </p:sp>
      <p:sp>
        <p:nvSpPr>
          <p:cNvPr id="5" name="Footer Placeholder 4">
            <a:extLst>
              <a:ext uri="{FF2B5EF4-FFF2-40B4-BE49-F238E27FC236}">
                <a16:creationId xmlns:a16="http://schemas.microsoft.com/office/drawing/2014/main" id="{0DF299E6-C653-D932-106C-1AB360F4B83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06D4A54-9967-E84E-1322-ED7BA06F47B5}"/>
              </a:ext>
            </a:extLst>
          </p:cNvPr>
          <p:cNvSpPr>
            <a:spLocks noGrp="1"/>
          </p:cNvSpPr>
          <p:nvPr>
            <p:ph type="sldNum" sz="quarter" idx="12"/>
          </p:nvPr>
        </p:nvSpPr>
        <p:spPr/>
        <p:txBody>
          <a:bodyPr/>
          <a:lstStyle/>
          <a:p>
            <a:fld id="{87E7843D-FF13-4365-9478-9625B70A2705}" type="slidenum">
              <a:rPr lang="en-US" smtClean="0"/>
              <a:t>64</a:t>
            </a:fld>
            <a:endParaRPr lang="en-US"/>
          </a:p>
        </p:txBody>
      </p:sp>
      <p:sp>
        <p:nvSpPr>
          <p:cNvPr id="4" name="Content Placeholder 3">
            <a:extLst>
              <a:ext uri="{FF2B5EF4-FFF2-40B4-BE49-F238E27FC236}">
                <a16:creationId xmlns:a16="http://schemas.microsoft.com/office/drawing/2014/main" id="{089A6F92-2B42-058C-F425-FBD0C4AB2D3B}"/>
              </a:ext>
            </a:extLst>
          </p:cNvPr>
          <p:cNvSpPr>
            <a:spLocks noGrp="1"/>
          </p:cNvSpPr>
          <p:nvPr>
            <p:ph idx="1"/>
          </p:nvPr>
        </p:nvSpPr>
        <p:spPr>
          <a:xfrm>
            <a:off x="700636" y="2293126"/>
            <a:ext cx="10691264" cy="3636088"/>
          </a:xfrm>
        </p:spPr>
        <p:txBody>
          <a:bodyPr>
            <a:normAutofit/>
          </a:bodyPr>
          <a:lstStyle/>
          <a:p>
            <a:pPr marL="0" indent="0">
              <a:buNone/>
            </a:pPr>
            <a:r>
              <a:rPr lang="es-ES" dirty="0"/>
              <a:t>Una librería estadística que está en auge hoy en día, reemplazando a </a:t>
            </a:r>
            <a:r>
              <a:rPr lang="es-ES" dirty="0" err="1"/>
              <a:t>Scipy</a:t>
            </a:r>
            <a:r>
              <a:rPr lang="es-ES" dirty="0"/>
              <a:t> en lo que refiere a estadística es </a:t>
            </a:r>
            <a:r>
              <a:rPr lang="es-ES" dirty="0" err="1"/>
              <a:t>Statsmodels</a:t>
            </a:r>
            <a:r>
              <a:rPr lang="es-ES" dirty="0"/>
              <a:t>.</a:t>
            </a:r>
          </a:p>
          <a:p>
            <a:pPr marL="0" indent="0">
              <a:buNone/>
            </a:pPr>
            <a:r>
              <a:rPr lang="es-ES" dirty="0"/>
              <a:t>Es un módulo de Python que proporciona clases y funciones para la estimación de muchos modelos estadísticos diferentes, así como para realizar pruebas estadísticas y exploración de datos estadísticos.</a:t>
            </a:r>
          </a:p>
        </p:txBody>
      </p:sp>
    </p:spTree>
    <p:extLst>
      <p:ext uri="{BB962C8B-B14F-4D97-AF65-F5344CB8AC3E}">
        <p14:creationId xmlns:p14="http://schemas.microsoft.com/office/powerpoint/2010/main" val="303456100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3A612-4425-43DC-A6B3-23A480CB04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B5F9B9-5CB0-49E0-1B45-FD107CE985CE}"/>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225196E1-95CC-B49E-B142-FFAD7CC95D4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34765BC-85DC-30D7-FA3E-D323B22DC4AA}"/>
              </a:ext>
            </a:extLst>
          </p:cNvPr>
          <p:cNvSpPr>
            <a:spLocks noGrp="1"/>
          </p:cNvSpPr>
          <p:nvPr>
            <p:ph type="sldNum" sz="quarter" idx="12"/>
          </p:nvPr>
        </p:nvSpPr>
        <p:spPr/>
        <p:txBody>
          <a:bodyPr/>
          <a:lstStyle/>
          <a:p>
            <a:fld id="{87E7843D-FF13-4365-9478-9625B70A2705}" type="slidenum">
              <a:rPr lang="en-US" smtClean="0"/>
              <a:t>65</a:t>
            </a:fld>
            <a:endParaRPr lang="en-US"/>
          </a:p>
        </p:txBody>
      </p:sp>
      <p:sp>
        <p:nvSpPr>
          <p:cNvPr id="4" name="Content Placeholder 3">
            <a:extLst>
              <a:ext uri="{FF2B5EF4-FFF2-40B4-BE49-F238E27FC236}">
                <a16:creationId xmlns:a16="http://schemas.microsoft.com/office/drawing/2014/main" id="{B413464F-11BE-E6A1-CE47-8B086DE5EF5A}"/>
              </a:ext>
            </a:extLst>
          </p:cNvPr>
          <p:cNvSpPr>
            <a:spLocks noGrp="1"/>
          </p:cNvSpPr>
          <p:nvPr>
            <p:ph idx="1"/>
          </p:nvPr>
        </p:nvSpPr>
        <p:spPr>
          <a:xfrm>
            <a:off x="700636" y="2293126"/>
            <a:ext cx="10691264" cy="3636088"/>
          </a:xfrm>
        </p:spPr>
        <p:txBody>
          <a:bodyPr>
            <a:normAutofit/>
          </a:bodyPr>
          <a:lstStyle/>
          <a:p>
            <a:pPr marL="0" indent="0">
              <a:buNone/>
            </a:pPr>
            <a:r>
              <a:rPr lang="es-ES" dirty="0"/>
              <a:t>El nombre de Pandas se deriva del término “Panel Data” y es la librería de análisis de datos de Python que:</a:t>
            </a:r>
          </a:p>
          <a:p>
            <a:r>
              <a:rPr lang="es-ES" dirty="0"/>
              <a:t>Define nuevas estructuras de datos basadas en los </a:t>
            </a:r>
            <a:r>
              <a:rPr lang="es-ES" dirty="0" err="1"/>
              <a:t>arrays</a:t>
            </a:r>
            <a:r>
              <a:rPr lang="es-ES" dirty="0"/>
              <a:t> de </a:t>
            </a:r>
            <a:r>
              <a:rPr lang="es-ES" dirty="0" err="1"/>
              <a:t>Numpy</a:t>
            </a:r>
            <a:r>
              <a:rPr lang="es-ES" dirty="0"/>
              <a:t>.</a:t>
            </a:r>
          </a:p>
          <a:p>
            <a:r>
              <a:rPr lang="es-ES" dirty="0"/>
              <a:t>Permite leer y escribir fácilmente ficheros en formato.</a:t>
            </a:r>
          </a:p>
          <a:p>
            <a:r>
              <a:rPr lang="es-ES" dirty="0"/>
              <a:t>Permite acceder a los datos mediante índices o nombres para filas y columnas.</a:t>
            </a:r>
          </a:p>
          <a:p>
            <a:r>
              <a:rPr lang="es-ES" dirty="0"/>
              <a:t>Ofrece métodos para reordenar, dividir y combinar conjuntos de datos.</a:t>
            </a:r>
          </a:p>
          <a:p>
            <a:r>
              <a:rPr lang="es-ES" dirty="0"/>
              <a:t>Permite trabajar con series temporales.</a:t>
            </a:r>
          </a:p>
          <a:p>
            <a:r>
              <a:rPr lang="es-ES" dirty="0"/>
              <a:t>Realiza estas operaciones de manera eficiente.</a:t>
            </a:r>
          </a:p>
        </p:txBody>
      </p:sp>
    </p:spTree>
    <p:extLst>
      <p:ext uri="{BB962C8B-B14F-4D97-AF65-F5344CB8AC3E}">
        <p14:creationId xmlns:p14="http://schemas.microsoft.com/office/powerpoint/2010/main" val="245682047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740A03-E627-5CB0-EA3C-6E120BEEE7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D2E6C8-1F8D-B0E1-B41B-85EDE83AE669}"/>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8832385D-F8E2-071C-10C9-9D09F95D0F8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7BC04EAC-762E-F416-3D71-570D7235CB0B}"/>
              </a:ext>
            </a:extLst>
          </p:cNvPr>
          <p:cNvSpPr>
            <a:spLocks noGrp="1"/>
          </p:cNvSpPr>
          <p:nvPr>
            <p:ph type="sldNum" sz="quarter" idx="12"/>
          </p:nvPr>
        </p:nvSpPr>
        <p:spPr/>
        <p:txBody>
          <a:bodyPr/>
          <a:lstStyle/>
          <a:p>
            <a:fld id="{87E7843D-FF13-4365-9478-9625B70A2705}" type="slidenum">
              <a:rPr lang="en-US" smtClean="0"/>
              <a:t>66</a:t>
            </a:fld>
            <a:endParaRPr lang="en-US"/>
          </a:p>
        </p:txBody>
      </p:sp>
      <p:sp>
        <p:nvSpPr>
          <p:cNvPr id="4" name="Content Placeholder 3">
            <a:extLst>
              <a:ext uri="{FF2B5EF4-FFF2-40B4-BE49-F238E27FC236}">
                <a16:creationId xmlns:a16="http://schemas.microsoft.com/office/drawing/2014/main" id="{789CE533-9B02-B470-0B27-9338BD24302C}"/>
              </a:ext>
            </a:extLst>
          </p:cNvPr>
          <p:cNvSpPr>
            <a:spLocks noGrp="1"/>
          </p:cNvSpPr>
          <p:nvPr>
            <p:ph idx="1"/>
          </p:nvPr>
        </p:nvSpPr>
        <p:spPr>
          <a:xfrm>
            <a:off x="700636" y="2293126"/>
            <a:ext cx="10691264" cy="3636088"/>
          </a:xfrm>
        </p:spPr>
        <p:txBody>
          <a:bodyPr>
            <a:normAutofit/>
          </a:bodyPr>
          <a:lstStyle/>
          <a:p>
            <a:pPr marL="0" indent="0">
              <a:buNone/>
            </a:pPr>
            <a:r>
              <a:rPr lang="es-ES" dirty="0"/>
              <a:t>Son estructuras 1D similares a los </a:t>
            </a:r>
            <a:r>
              <a:rPr lang="es-ES" dirty="0" err="1"/>
              <a:t>arrays</a:t>
            </a:r>
            <a:r>
              <a:rPr lang="es-ES" dirty="0"/>
              <a:t> de una dimensión. Son homogéneas, es decir, sus elementos tienen que ser del mismo tipo, y su tamaño es inmutable, es decir, no se puede cambiar, aunque sí su contenido.</a:t>
            </a:r>
          </a:p>
          <a:p>
            <a:r>
              <a:rPr lang="es-ES" dirty="0"/>
              <a:t>Una Serie es similar a la columna de una tabla y es equivalente a una columna de un </a:t>
            </a:r>
            <a:r>
              <a:rPr lang="es-ES" dirty="0" err="1"/>
              <a:t>DataFrame</a:t>
            </a:r>
            <a:r>
              <a:rPr lang="es-ES" dirty="0"/>
              <a:t>.</a:t>
            </a:r>
          </a:p>
          <a:p>
            <a:r>
              <a:rPr lang="es-ES" dirty="0"/>
              <a:t>Dispone de un índice que asocia un nombre a cada elemento de la serie y a través de la cual se accede al elemento.</a:t>
            </a:r>
          </a:p>
        </p:txBody>
      </p:sp>
      <p:sp>
        <p:nvSpPr>
          <p:cNvPr id="3" name="TextBox 2">
            <a:extLst>
              <a:ext uri="{FF2B5EF4-FFF2-40B4-BE49-F238E27FC236}">
                <a16:creationId xmlns:a16="http://schemas.microsoft.com/office/drawing/2014/main" id="{35728E63-A733-994C-1124-4CB6D97DEAF1}"/>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Serie</a:t>
            </a:r>
          </a:p>
        </p:txBody>
      </p:sp>
    </p:spTree>
    <p:extLst>
      <p:ext uri="{BB962C8B-B14F-4D97-AF65-F5344CB8AC3E}">
        <p14:creationId xmlns:p14="http://schemas.microsoft.com/office/powerpoint/2010/main" val="21194363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506320-0CD4-FC36-F56B-DC93C793D9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91E559-361E-6C0E-70CF-4AFF23E70F84}"/>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F7B722AE-E6C9-B9B9-C987-8E063989B0A4}"/>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D97CE78-F35A-E77D-1AAF-552FA6C6B558}"/>
              </a:ext>
            </a:extLst>
          </p:cNvPr>
          <p:cNvSpPr>
            <a:spLocks noGrp="1"/>
          </p:cNvSpPr>
          <p:nvPr>
            <p:ph type="sldNum" sz="quarter" idx="12"/>
          </p:nvPr>
        </p:nvSpPr>
        <p:spPr/>
        <p:txBody>
          <a:bodyPr/>
          <a:lstStyle/>
          <a:p>
            <a:fld id="{87E7843D-FF13-4365-9478-9625B70A2705}" type="slidenum">
              <a:rPr lang="en-US" smtClean="0"/>
              <a:t>67</a:t>
            </a:fld>
            <a:endParaRPr lang="en-US"/>
          </a:p>
        </p:txBody>
      </p:sp>
      <p:sp>
        <p:nvSpPr>
          <p:cNvPr id="4" name="Content Placeholder 3">
            <a:extLst>
              <a:ext uri="{FF2B5EF4-FFF2-40B4-BE49-F238E27FC236}">
                <a16:creationId xmlns:a16="http://schemas.microsoft.com/office/drawing/2014/main" id="{D9016E60-6396-B2A5-8CD9-30A157DD7B2F}"/>
              </a:ext>
            </a:extLst>
          </p:cNvPr>
          <p:cNvSpPr>
            <a:spLocks noGrp="1"/>
          </p:cNvSpPr>
          <p:nvPr>
            <p:ph idx="1"/>
          </p:nvPr>
        </p:nvSpPr>
        <p:spPr>
          <a:xfrm>
            <a:off x="700636" y="2293126"/>
            <a:ext cx="10691264" cy="3636088"/>
          </a:xfrm>
        </p:spPr>
        <p:txBody>
          <a:bodyPr>
            <a:normAutofit/>
          </a:bodyPr>
          <a:lstStyle/>
          <a:p>
            <a:pPr marL="0" indent="0">
              <a:buNone/>
            </a:pPr>
            <a:r>
              <a:rPr lang="es-ES" dirty="0"/>
              <a:t>Un objeto del tipo </a:t>
            </a:r>
            <a:r>
              <a:rPr lang="es-ES" dirty="0" err="1"/>
              <a:t>DataFrame</a:t>
            </a:r>
            <a:r>
              <a:rPr lang="es-ES" dirty="0"/>
              <a:t> es una colección bidimensional (2D) ordenada en columnas con nombres y tipos, parecido a una tabla de Excel, en donde cada columna es un objeto de tipo Series, es decir, todos los datos de una misma columna son del mismo tipo, y las filas son registros que pueden contener datos de distintos tipos. </a:t>
            </a:r>
          </a:p>
          <a:p>
            <a:pPr marL="0" indent="0">
              <a:buNone/>
            </a:pPr>
            <a:r>
              <a:rPr lang="es-ES" dirty="0"/>
              <a:t>Un </a:t>
            </a:r>
            <a:r>
              <a:rPr lang="es-ES" dirty="0" err="1"/>
              <a:t>DataFrame</a:t>
            </a:r>
            <a:r>
              <a:rPr lang="es-ES" dirty="0"/>
              <a:t> contiene dos índices, uno para las filas y otro para las columnas, y se puede acceder a sus elementos mediante los nombres de las filas y las columnas.</a:t>
            </a:r>
          </a:p>
        </p:txBody>
      </p:sp>
      <p:sp>
        <p:nvSpPr>
          <p:cNvPr id="3" name="TextBox 2">
            <a:extLst>
              <a:ext uri="{FF2B5EF4-FFF2-40B4-BE49-F238E27FC236}">
                <a16:creationId xmlns:a16="http://schemas.microsoft.com/office/drawing/2014/main" id="{4B7BF6F6-406A-1B2C-AFF8-A3CB9E7565B7}"/>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DataFrame</a:t>
            </a:r>
            <a:endParaRPr lang="es-ES_tradnl" sz="2400" dirty="0">
              <a:latin typeface="+mj-lt"/>
            </a:endParaRPr>
          </a:p>
        </p:txBody>
      </p:sp>
    </p:spTree>
    <p:extLst>
      <p:ext uri="{BB962C8B-B14F-4D97-AF65-F5344CB8AC3E}">
        <p14:creationId xmlns:p14="http://schemas.microsoft.com/office/powerpoint/2010/main" val="38539718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32A89DF-1BE5-79EC-6C4B-035760A686E2}"/>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9FFFA6-FD49-A09C-6970-740052656693}"/>
              </a:ext>
            </a:extLst>
          </p:cNvPr>
          <p:cNvSpPr>
            <a:spLocks noGrp="1"/>
          </p:cNvSpPr>
          <p:nvPr>
            <p:ph type="title"/>
          </p:nvPr>
        </p:nvSpPr>
        <p:spPr>
          <a:xfrm>
            <a:off x="715382" y="902447"/>
            <a:ext cx="3801753" cy="1316736"/>
          </a:xfrm>
        </p:spPr>
        <p:txBody>
          <a:bodyPr>
            <a:normAutofit/>
          </a:bodyPr>
          <a:lstStyle/>
          <a:p>
            <a:r>
              <a:rPr lang="es-ES_tradnl" dirty="0" err="1"/>
              <a:t>Matplotlib</a:t>
            </a:r>
            <a:endParaRPr lang="es-ES_tradnl" dirty="0"/>
          </a:p>
        </p:txBody>
      </p:sp>
      <p:sp>
        <p:nvSpPr>
          <p:cNvPr id="4" name="Content Placeholder 3">
            <a:extLst>
              <a:ext uri="{FF2B5EF4-FFF2-40B4-BE49-F238E27FC236}">
                <a16:creationId xmlns:a16="http://schemas.microsoft.com/office/drawing/2014/main" id="{387A760D-3C46-7E07-FFDC-D63150626F94}"/>
              </a:ext>
            </a:extLst>
          </p:cNvPr>
          <p:cNvSpPr>
            <a:spLocks noGrp="1"/>
          </p:cNvSpPr>
          <p:nvPr>
            <p:ph idx="1"/>
          </p:nvPr>
        </p:nvSpPr>
        <p:spPr>
          <a:xfrm>
            <a:off x="715382" y="2219183"/>
            <a:ext cx="5098822" cy="3736367"/>
          </a:xfrm>
        </p:spPr>
        <p:txBody>
          <a:bodyPr>
            <a:normAutofit/>
          </a:bodyPr>
          <a:lstStyle/>
          <a:p>
            <a:pPr marL="0" indent="0">
              <a:buNone/>
            </a:pPr>
            <a:r>
              <a:rPr lang="es-ES" dirty="0" err="1"/>
              <a:t>Matplotlib</a:t>
            </a:r>
            <a:r>
              <a:rPr lang="es-ES" dirty="0"/>
              <a:t> es una biblioteca de graficado para Python y </a:t>
            </a:r>
            <a:r>
              <a:rPr lang="es-ES" dirty="0" err="1"/>
              <a:t>NumPy</a:t>
            </a:r>
            <a:r>
              <a:rPr lang="es-ES" dirty="0"/>
              <a:t>. Proporciona una API orientada a objetos para incrustar gráficos en aplicaciones que utilizan kits de herramientas GUI de uso general como </a:t>
            </a:r>
            <a:r>
              <a:rPr lang="es-ES" dirty="0" err="1"/>
              <a:t>Tkinter</a:t>
            </a:r>
            <a:r>
              <a:rPr lang="es-ES" dirty="0"/>
              <a:t>, </a:t>
            </a:r>
            <a:r>
              <a:rPr lang="es-ES" dirty="0" err="1"/>
              <a:t>wxPython</a:t>
            </a:r>
            <a:r>
              <a:rPr lang="es-ES" dirty="0"/>
              <a:t>, Qt o GTK. </a:t>
            </a:r>
          </a:p>
        </p:txBody>
      </p:sp>
      <p:sp>
        <p:nvSpPr>
          <p:cNvPr id="5" name="Footer Placeholder 4">
            <a:extLst>
              <a:ext uri="{FF2B5EF4-FFF2-40B4-BE49-F238E27FC236}">
                <a16:creationId xmlns:a16="http://schemas.microsoft.com/office/drawing/2014/main" id="{5F98B8B8-2DE2-3ACB-905F-092007683D2E}"/>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22C83DA-28AF-9331-63B4-E2D6CCC9B104}"/>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68</a:t>
            </a:fld>
            <a:endParaRPr lang="en-US"/>
          </a:p>
        </p:txBody>
      </p:sp>
      <p:pic>
        <p:nvPicPr>
          <p:cNvPr id="7" name="Picture 6">
            <a:extLst>
              <a:ext uri="{FF2B5EF4-FFF2-40B4-BE49-F238E27FC236}">
                <a16:creationId xmlns:a16="http://schemas.microsoft.com/office/drawing/2014/main" id="{E5EC4E81-6F19-A1C3-2FB3-CFF5C7D520C5}"/>
              </a:ext>
            </a:extLst>
          </p:cNvPr>
          <p:cNvPicPr>
            <a:picLocks noChangeAspect="1"/>
          </p:cNvPicPr>
          <p:nvPr/>
        </p:nvPicPr>
        <p:blipFill>
          <a:blip r:embed="rId3"/>
          <a:stretch>
            <a:fillRect/>
          </a:stretch>
        </p:blipFill>
        <p:spPr>
          <a:xfrm>
            <a:off x="5814204" y="1769673"/>
            <a:ext cx="5577696" cy="3960164"/>
          </a:xfrm>
          <a:prstGeom prst="rect">
            <a:avLst/>
          </a:prstGeom>
        </p:spPr>
      </p:pic>
    </p:spTree>
    <p:extLst>
      <p:ext uri="{BB962C8B-B14F-4D97-AF65-F5344CB8AC3E}">
        <p14:creationId xmlns:p14="http://schemas.microsoft.com/office/powerpoint/2010/main" val="158965519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448F0A2-4A67-FF08-2EE7-82848113396B}"/>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4583FD9E-C5A7-96F7-951D-7D292013CD5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33F7A1D-699E-D9DF-64EB-5E235B11F2FD}"/>
              </a:ext>
            </a:extLst>
          </p:cNvPr>
          <p:cNvSpPr>
            <a:spLocks noGrp="1"/>
          </p:cNvSpPr>
          <p:nvPr>
            <p:ph type="title"/>
          </p:nvPr>
        </p:nvSpPr>
        <p:spPr>
          <a:xfrm>
            <a:off x="715383" y="914400"/>
            <a:ext cx="5195889" cy="1316736"/>
          </a:xfrm>
        </p:spPr>
        <p:txBody>
          <a:bodyPr>
            <a:normAutofit/>
          </a:bodyPr>
          <a:lstStyle/>
          <a:p>
            <a:r>
              <a:rPr lang="es-ES_tradnl" dirty="0" err="1"/>
              <a:t>Seaborn</a:t>
            </a:r>
            <a:endParaRPr lang="es-ES_tradnl" dirty="0"/>
          </a:p>
        </p:txBody>
      </p:sp>
      <p:sp>
        <p:nvSpPr>
          <p:cNvPr id="4" name="Content Placeholder 3">
            <a:extLst>
              <a:ext uri="{FF2B5EF4-FFF2-40B4-BE49-F238E27FC236}">
                <a16:creationId xmlns:a16="http://schemas.microsoft.com/office/drawing/2014/main" id="{423F6FA1-95CC-AE95-F1B0-E2A6346849DB}"/>
              </a:ext>
            </a:extLst>
          </p:cNvPr>
          <p:cNvSpPr>
            <a:spLocks noGrp="1"/>
          </p:cNvSpPr>
          <p:nvPr>
            <p:ph idx="1"/>
          </p:nvPr>
        </p:nvSpPr>
        <p:spPr>
          <a:xfrm>
            <a:off x="715383" y="2231136"/>
            <a:ext cx="5195889" cy="3931920"/>
          </a:xfrm>
        </p:spPr>
        <p:txBody>
          <a:bodyPr>
            <a:normAutofit/>
          </a:bodyPr>
          <a:lstStyle/>
          <a:p>
            <a:pPr marL="0" indent="0">
              <a:buNone/>
            </a:pPr>
            <a:r>
              <a:rPr lang="es-ES" dirty="0" err="1"/>
              <a:t>Seaborn</a:t>
            </a:r>
            <a:r>
              <a:rPr lang="es-ES" dirty="0"/>
              <a:t> es una biblioteca de visualización de datos de Python basada en </a:t>
            </a:r>
            <a:r>
              <a:rPr lang="es-ES" dirty="0" err="1"/>
              <a:t>matplotlib</a:t>
            </a:r>
            <a:r>
              <a:rPr lang="es-ES" dirty="0"/>
              <a:t>. Proporciona una interfaz de alto nivel para dibujar gráficos estadísticos atractivos e informativos. </a:t>
            </a:r>
          </a:p>
        </p:txBody>
      </p:sp>
      <p:sp>
        <p:nvSpPr>
          <p:cNvPr id="5" name="Footer Placeholder 4">
            <a:extLst>
              <a:ext uri="{FF2B5EF4-FFF2-40B4-BE49-F238E27FC236}">
                <a16:creationId xmlns:a16="http://schemas.microsoft.com/office/drawing/2014/main" id="{5817B20C-4F0A-EFF6-755E-2AE1AD916C53}"/>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20FA626-7A1A-A4BA-3C5F-D076CED75714}"/>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69</a:t>
            </a:fld>
            <a:endParaRPr lang="en-US"/>
          </a:p>
        </p:txBody>
      </p:sp>
      <p:pic>
        <p:nvPicPr>
          <p:cNvPr id="8" name="Picture 7" descr="A graph of a graph&#10;&#10;Description automatically generated with medium confidence">
            <a:extLst>
              <a:ext uri="{FF2B5EF4-FFF2-40B4-BE49-F238E27FC236}">
                <a16:creationId xmlns:a16="http://schemas.microsoft.com/office/drawing/2014/main" id="{F857E21F-7E95-DF4B-F213-9A50F32145E8}"/>
              </a:ext>
            </a:extLst>
          </p:cNvPr>
          <p:cNvPicPr>
            <a:picLocks noChangeAspect="1"/>
          </p:cNvPicPr>
          <p:nvPr/>
        </p:nvPicPr>
        <p:blipFill>
          <a:blip r:embed="rId3"/>
          <a:stretch>
            <a:fillRect/>
          </a:stretch>
        </p:blipFill>
        <p:spPr>
          <a:xfrm>
            <a:off x="6420752" y="903161"/>
            <a:ext cx="5055865" cy="5079110"/>
          </a:xfrm>
          <a:prstGeom prst="rect">
            <a:avLst/>
          </a:prstGeom>
        </p:spPr>
      </p:pic>
    </p:spTree>
    <p:extLst>
      <p:ext uri="{BB962C8B-B14F-4D97-AF65-F5344CB8AC3E}">
        <p14:creationId xmlns:p14="http://schemas.microsoft.com/office/powerpoint/2010/main" val="463938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Programa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7" name="TextBox 6">
            <a:extLst>
              <a:ext uri="{FF2B5EF4-FFF2-40B4-BE49-F238E27FC236}">
                <a16:creationId xmlns:a16="http://schemas.microsoft.com/office/drawing/2014/main" id="{2D6BD574-B35D-ABB3-53E3-788236C05CF4}"/>
              </a:ext>
            </a:extLst>
          </p:cNvPr>
          <p:cNvSpPr txBox="1"/>
          <p:nvPr/>
        </p:nvSpPr>
        <p:spPr>
          <a:xfrm>
            <a:off x="715383" y="1681324"/>
            <a:ext cx="1428596" cy="369332"/>
          </a:xfrm>
          <a:prstGeom prst="rect">
            <a:avLst/>
          </a:prstGeom>
          <a:noFill/>
        </p:spPr>
        <p:txBody>
          <a:bodyPr wrap="none" rtlCol="0">
            <a:spAutoFit/>
          </a:bodyPr>
          <a:lstStyle/>
          <a:p>
            <a:r>
              <a:rPr lang="es-ES_tradnl" dirty="0">
                <a:latin typeface="+mj-lt"/>
              </a:rPr>
              <a:t>Clase a clase</a:t>
            </a:r>
          </a:p>
        </p:txBody>
      </p:sp>
      <p:sp>
        <p:nvSpPr>
          <p:cNvPr id="3" name="Oval 2">
            <a:extLst>
              <a:ext uri="{FF2B5EF4-FFF2-40B4-BE49-F238E27FC236}">
                <a16:creationId xmlns:a16="http://schemas.microsoft.com/office/drawing/2014/main" id="{2456705B-AFCF-EAB3-0799-C228815D6345}"/>
              </a:ext>
            </a:extLst>
          </p:cNvPr>
          <p:cNvSpPr/>
          <p:nvPr/>
        </p:nvSpPr>
        <p:spPr>
          <a:xfrm>
            <a:off x="853245" y="223392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5</a:t>
            </a:r>
          </a:p>
        </p:txBody>
      </p:sp>
      <p:sp>
        <p:nvSpPr>
          <p:cNvPr id="8" name="TextBox 7">
            <a:extLst>
              <a:ext uri="{FF2B5EF4-FFF2-40B4-BE49-F238E27FC236}">
                <a16:creationId xmlns:a16="http://schemas.microsoft.com/office/drawing/2014/main" id="{08C9890A-D1C0-CC60-C160-54A25046A3F7}"/>
              </a:ext>
            </a:extLst>
          </p:cNvPr>
          <p:cNvSpPr txBox="1"/>
          <p:nvPr/>
        </p:nvSpPr>
        <p:spPr>
          <a:xfrm>
            <a:off x="1560362" y="2193786"/>
            <a:ext cx="10031004" cy="646331"/>
          </a:xfrm>
          <a:prstGeom prst="rect">
            <a:avLst/>
          </a:prstGeom>
          <a:noFill/>
        </p:spPr>
        <p:txBody>
          <a:bodyPr wrap="square" rtlCol="0">
            <a:spAutoFit/>
          </a:bodyPr>
          <a:lstStyle/>
          <a:p>
            <a:r>
              <a:rPr lang="es-ES_tradnl" dirty="0"/>
              <a:t>Conceptos de Regresión. Regresión lineal simple y múltiple. Métodos de evaluación de regresiones. Tratamiento de variables. Construcción de modelos. Regresión Ridge y Lasso</a:t>
            </a:r>
          </a:p>
        </p:txBody>
      </p:sp>
      <p:sp>
        <p:nvSpPr>
          <p:cNvPr id="9" name="Oval 8">
            <a:extLst>
              <a:ext uri="{FF2B5EF4-FFF2-40B4-BE49-F238E27FC236}">
                <a16:creationId xmlns:a16="http://schemas.microsoft.com/office/drawing/2014/main" id="{2028A272-F3A6-B4E1-FE2A-DC167A794E39}"/>
              </a:ext>
            </a:extLst>
          </p:cNvPr>
          <p:cNvSpPr/>
          <p:nvPr/>
        </p:nvSpPr>
        <p:spPr>
          <a:xfrm>
            <a:off x="853245" y="3208932"/>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6</a:t>
            </a:r>
          </a:p>
        </p:txBody>
      </p:sp>
      <p:sp>
        <p:nvSpPr>
          <p:cNvPr id="10" name="TextBox 9">
            <a:extLst>
              <a:ext uri="{FF2B5EF4-FFF2-40B4-BE49-F238E27FC236}">
                <a16:creationId xmlns:a16="http://schemas.microsoft.com/office/drawing/2014/main" id="{8FFEECD1-4996-B199-E1F6-D8D1DEA54C9C}"/>
              </a:ext>
            </a:extLst>
          </p:cNvPr>
          <p:cNvSpPr txBox="1"/>
          <p:nvPr/>
        </p:nvSpPr>
        <p:spPr>
          <a:xfrm>
            <a:off x="1560362" y="3168794"/>
            <a:ext cx="10031004" cy="646331"/>
          </a:xfrm>
          <a:prstGeom prst="rect">
            <a:avLst/>
          </a:prstGeom>
          <a:noFill/>
        </p:spPr>
        <p:txBody>
          <a:bodyPr wrap="square" rtlCol="0">
            <a:spAutoFit/>
          </a:bodyPr>
          <a:lstStyle/>
          <a:p>
            <a:r>
              <a:rPr lang="es-ES_tradnl" dirty="0"/>
              <a:t>Conceptos de Clasificación. Regresión logística simple y múltiple. Regresión logística multi-clase. Curva ROC. Teorema de Bayes. Clasificador bayesiano ingenuo</a:t>
            </a:r>
          </a:p>
        </p:txBody>
      </p:sp>
      <p:sp>
        <p:nvSpPr>
          <p:cNvPr id="13" name="Oval 12">
            <a:extLst>
              <a:ext uri="{FF2B5EF4-FFF2-40B4-BE49-F238E27FC236}">
                <a16:creationId xmlns:a16="http://schemas.microsoft.com/office/drawing/2014/main" id="{5612EF18-85A5-7120-0153-678D00A282CD}"/>
              </a:ext>
            </a:extLst>
          </p:cNvPr>
          <p:cNvSpPr/>
          <p:nvPr/>
        </p:nvSpPr>
        <p:spPr>
          <a:xfrm>
            <a:off x="853245" y="422264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7</a:t>
            </a:r>
          </a:p>
        </p:txBody>
      </p:sp>
      <p:sp>
        <p:nvSpPr>
          <p:cNvPr id="14" name="TextBox 13">
            <a:extLst>
              <a:ext uri="{FF2B5EF4-FFF2-40B4-BE49-F238E27FC236}">
                <a16:creationId xmlns:a16="http://schemas.microsoft.com/office/drawing/2014/main" id="{3F9ED412-4E69-D165-22AF-F259F898AD0F}"/>
              </a:ext>
            </a:extLst>
          </p:cNvPr>
          <p:cNvSpPr txBox="1"/>
          <p:nvPr/>
        </p:nvSpPr>
        <p:spPr>
          <a:xfrm>
            <a:off x="1560362" y="4190447"/>
            <a:ext cx="10031004" cy="646331"/>
          </a:xfrm>
          <a:prstGeom prst="rect">
            <a:avLst/>
          </a:prstGeom>
          <a:noFill/>
        </p:spPr>
        <p:txBody>
          <a:bodyPr wrap="square" rtlCol="0">
            <a:spAutoFit/>
          </a:bodyPr>
          <a:lstStyle/>
          <a:p>
            <a:r>
              <a:rPr lang="es-ES_tradnl" dirty="0"/>
              <a:t>Aprendizaje por Refuerzo. Proceso de decisión de Márkov. Ecuación de </a:t>
            </a:r>
            <a:r>
              <a:rPr lang="es-ES_tradnl" dirty="0" err="1"/>
              <a:t>Bellman</a:t>
            </a:r>
            <a:r>
              <a:rPr lang="es-ES_tradnl" dirty="0"/>
              <a:t>. Algoritmos basados en política o en valor. Soluciones iterativas. Can </a:t>
            </a:r>
            <a:r>
              <a:rPr lang="es-ES_tradnl" dirty="0" err="1"/>
              <a:t>it</a:t>
            </a:r>
            <a:r>
              <a:rPr lang="es-ES_tradnl" dirty="0"/>
              <a:t> Play DOOM? Aplicación de Q-</a:t>
            </a:r>
            <a:r>
              <a:rPr lang="es-ES_tradnl" dirty="0" err="1"/>
              <a:t>learning</a:t>
            </a:r>
            <a:endParaRPr lang="es-ES_tradnl" dirty="0"/>
          </a:p>
        </p:txBody>
      </p:sp>
    </p:spTree>
    <p:extLst>
      <p:ext uri="{BB962C8B-B14F-4D97-AF65-F5344CB8AC3E}">
        <p14:creationId xmlns:p14="http://schemas.microsoft.com/office/powerpoint/2010/main" val="409177228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2940E4-E939-B306-0B76-9C9CDBC4C4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6A4116-F1B4-5029-10FA-566038D3E4D6}"/>
              </a:ext>
            </a:extLst>
          </p:cNvPr>
          <p:cNvSpPr>
            <a:spLocks noGrp="1"/>
          </p:cNvSpPr>
          <p:nvPr>
            <p:ph type="title"/>
          </p:nvPr>
        </p:nvSpPr>
        <p:spPr/>
        <p:txBody>
          <a:bodyPr/>
          <a:lstStyle/>
          <a:p>
            <a:r>
              <a:rPr lang="es-ES_tradnl" dirty="0" err="1"/>
              <a:t>Scikit-learn</a:t>
            </a:r>
            <a:endParaRPr lang="es-ES_tradnl" dirty="0"/>
          </a:p>
        </p:txBody>
      </p:sp>
      <p:sp>
        <p:nvSpPr>
          <p:cNvPr id="5" name="Footer Placeholder 4">
            <a:extLst>
              <a:ext uri="{FF2B5EF4-FFF2-40B4-BE49-F238E27FC236}">
                <a16:creationId xmlns:a16="http://schemas.microsoft.com/office/drawing/2014/main" id="{014DE8BF-CAC4-1A6A-D25E-5896F6B7CA2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9D76E56-2118-7A4E-EE59-4BB150B91D44}"/>
              </a:ext>
            </a:extLst>
          </p:cNvPr>
          <p:cNvSpPr>
            <a:spLocks noGrp="1"/>
          </p:cNvSpPr>
          <p:nvPr>
            <p:ph type="sldNum" sz="quarter" idx="12"/>
          </p:nvPr>
        </p:nvSpPr>
        <p:spPr/>
        <p:txBody>
          <a:bodyPr/>
          <a:lstStyle/>
          <a:p>
            <a:fld id="{87E7843D-FF13-4365-9478-9625B70A2705}" type="slidenum">
              <a:rPr lang="en-US" smtClean="0"/>
              <a:t>70</a:t>
            </a:fld>
            <a:endParaRPr lang="en-US"/>
          </a:p>
        </p:txBody>
      </p:sp>
      <p:sp>
        <p:nvSpPr>
          <p:cNvPr id="4" name="Content Placeholder 3">
            <a:extLst>
              <a:ext uri="{FF2B5EF4-FFF2-40B4-BE49-F238E27FC236}">
                <a16:creationId xmlns:a16="http://schemas.microsoft.com/office/drawing/2014/main" id="{A2CBC3C4-D605-EA1B-76D2-DFDD48FA85F8}"/>
              </a:ext>
            </a:extLst>
          </p:cNvPr>
          <p:cNvSpPr>
            <a:spLocks noGrp="1"/>
          </p:cNvSpPr>
          <p:nvPr>
            <p:ph idx="1"/>
          </p:nvPr>
        </p:nvSpPr>
        <p:spPr>
          <a:xfrm>
            <a:off x="700636" y="2293126"/>
            <a:ext cx="10691264" cy="3636088"/>
          </a:xfrm>
        </p:spPr>
        <p:txBody>
          <a:bodyPr>
            <a:normAutofit/>
          </a:bodyPr>
          <a:lstStyle/>
          <a:p>
            <a:pPr marL="0" indent="0">
              <a:buNone/>
            </a:pPr>
            <a:r>
              <a:rPr lang="es-ES" dirty="0"/>
              <a:t>Es una biblioteca muy útil cuando se trabaja en algoritmos de Machine </a:t>
            </a:r>
            <a:r>
              <a:rPr lang="es-ES" dirty="0" err="1"/>
              <a:t>Learning</a:t>
            </a:r>
            <a:r>
              <a:rPr lang="es-ES" dirty="0"/>
              <a:t> en Python. Proporciona herramientas de procesamiento de datos y una gama de algoritmos de aprendizaje en Python.</a:t>
            </a:r>
          </a:p>
          <a:p>
            <a:pPr marL="0" indent="0">
              <a:buNone/>
            </a:pPr>
            <a:r>
              <a:rPr lang="es-ES" dirty="0"/>
              <a:t>Es la puerta de entrada al aprendizaje automático en Python.</a:t>
            </a:r>
          </a:p>
        </p:txBody>
      </p:sp>
    </p:spTree>
    <p:extLst>
      <p:ext uri="{BB962C8B-B14F-4D97-AF65-F5344CB8AC3E}">
        <p14:creationId xmlns:p14="http://schemas.microsoft.com/office/powerpoint/2010/main" val="16873930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A10CA-19A6-3074-0FA4-33E5FB26C3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6B2ECA-C97E-B11F-F9F4-BB2C8DEC984A}"/>
              </a:ext>
            </a:extLst>
          </p:cNvPr>
          <p:cNvSpPr>
            <a:spLocks noGrp="1"/>
          </p:cNvSpPr>
          <p:nvPr>
            <p:ph type="title"/>
          </p:nvPr>
        </p:nvSpPr>
        <p:spPr/>
        <p:txBody>
          <a:bodyPr/>
          <a:lstStyle/>
          <a:p>
            <a:r>
              <a:rPr lang="es-ES_tradnl" dirty="0" err="1"/>
              <a:t>Pytorch</a:t>
            </a:r>
            <a:endParaRPr lang="es-ES_tradnl" dirty="0"/>
          </a:p>
        </p:txBody>
      </p:sp>
      <p:sp>
        <p:nvSpPr>
          <p:cNvPr id="5" name="Footer Placeholder 4">
            <a:extLst>
              <a:ext uri="{FF2B5EF4-FFF2-40B4-BE49-F238E27FC236}">
                <a16:creationId xmlns:a16="http://schemas.microsoft.com/office/drawing/2014/main" id="{40D72043-D83D-FB0F-F785-2E5BCFFA0E9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8A2881-D159-8A03-546E-A2A17EB88CAE}"/>
              </a:ext>
            </a:extLst>
          </p:cNvPr>
          <p:cNvSpPr>
            <a:spLocks noGrp="1"/>
          </p:cNvSpPr>
          <p:nvPr>
            <p:ph type="sldNum" sz="quarter" idx="12"/>
          </p:nvPr>
        </p:nvSpPr>
        <p:spPr/>
        <p:txBody>
          <a:bodyPr/>
          <a:lstStyle/>
          <a:p>
            <a:fld id="{87E7843D-FF13-4365-9478-9625B70A2705}" type="slidenum">
              <a:rPr lang="en-US" smtClean="0"/>
              <a:t>71</a:t>
            </a:fld>
            <a:endParaRPr lang="en-US"/>
          </a:p>
        </p:txBody>
      </p:sp>
      <p:sp>
        <p:nvSpPr>
          <p:cNvPr id="4" name="Content Placeholder 3">
            <a:extLst>
              <a:ext uri="{FF2B5EF4-FFF2-40B4-BE49-F238E27FC236}">
                <a16:creationId xmlns:a16="http://schemas.microsoft.com/office/drawing/2014/main" id="{32F86BCE-7BBC-3C9D-9ABC-4864D94E1789}"/>
              </a:ext>
            </a:extLst>
          </p:cNvPr>
          <p:cNvSpPr>
            <a:spLocks noGrp="1"/>
          </p:cNvSpPr>
          <p:nvPr>
            <p:ph idx="1"/>
          </p:nvPr>
        </p:nvSpPr>
        <p:spPr>
          <a:xfrm>
            <a:off x="700636" y="2293126"/>
            <a:ext cx="10691264" cy="3636088"/>
          </a:xfrm>
        </p:spPr>
        <p:txBody>
          <a:bodyPr>
            <a:normAutofit/>
          </a:bodyPr>
          <a:lstStyle/>
          <a:p>
            <a:pPr marL="0" indent="0">
              <a:buNone/>
            </a:pPr>
            <a:r>
              <a:rPr lang="es-ES" dirty="0" err="1"/>
              <a:t>PyTorch</a:t>
            </a:r>
            <a:r>
              <a:rPr lang="es-ES" dirty="0"/>
              <a:t> es una librería de Deep </a:t>
            </a:r>
            <a:r>
              <a:rPr lang="es-ES" dirty="0" err="1"/>
              <a:t>Learning</a:t>
            </a:r>
            <a:r>
              <a:rPr lang="es-ES" dirty="0"/>
              <a:t>. Es mantenida por Meta y es la principal competencia de otra famosa librería (</a:t>
            </a:r>
            <a:r>
              <a:rPr lang="es-ES" dirty="0" err="1"/>
              <a:t>tensorflow</a:t>
            </a:r>
            <a:r>
              <a:rPr lang="es-ES" dirty="0"/>
              <a:t> de Google).</a:t>
            </a:r>
          </a:p>
          <a:p>
            <a:pPr marL="0" indent="0">
              <a:buNone/>
            </a:pPr>
            <a:r>
              <a:rPr lang="es-ES" dirty="0"/>
              <a:t>Tiene un API para Python, como también para C++. </a:t>
            </a:r>
            <a:r>
              <a:rPr lang="es-ES" dirty="0" err="1"/>
              <a:t>PyTorch</a:t>
            </a:r>
            <a:r>
              <a:rPr lang="es-ES" dirty="0"/>
              <a:t> nos da toda una infraestructura de:</a:t>
            </a:r>
          </a:p>
          <a:p>
            <a:r>
              <a:rPr lang="es-ES" dirty="0"/>
              <a:t>Computación de tensores. Es similar a los </a:t>
            </a:r>
            <a:r>
              <a:rPr lang="es-ES" dirty="0" err="1"/>
              <a:t>arrays</a:t>
            </a:r>
            <a:r>
              <a:rPr lang="es-ES" dirty="0"/>
              <a:t> de </a:t>
            </a:r>
            <a:r>
              <a:rPr lang="es-ES" dirty="0" err="1"/>
              <a:t>Numpy</a:t>
            </a:r>
            <a:r>
              <a:rPr lang="es-ES" dirty="0"/>
              <a:t> pero con posibilidad de usarlos en GPU.</a:t>
            </a:r>
          </a:p>
          <a:p>
            <a:r>
              <a:rPr lang="es-ES" dirty="0"/>
              <a:t>Redes neuronales profundas.</a:t>
            </a:r>
          </a:p>
        </p:txBody>
      </p:sp>
    </p:spTree>
    <p:extLst>
      <p:ext uri="{BB962C8B-B14F-4D97-AF65-F5344CB8AC3E}">
        <p14:creationId xmlns:p14="http://schemas.microsoft.com/office/powerpoint/2010/main" val="3597113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Bibliografía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4" name="Content Placeholder 3">
            <a:extLst>
              <a:ext uri="{FF2B5EF4-FFF2-40B4-BE49-F238E27FC236}">
                <a16:creationId xmlns:a16="http://schemas.microsoft.com/office/drawing/2014/main" id="{65661841-912D-1F63-1AE2-429387CFBD93}"/>
              </a:ext>
            </a:extLst>
          </p:cNvPr>
          <p:cNvSpPr>
            <a:spLocks noGrp="1"/>
          </p:cNvSpPr>
          <p:nvPr>
            <p:ph idx="1"/>
          </p:nvPr>
        </p:nvSpPr>
        <p:spPr/>
        <p:txBody>
          <a:bodyPr/>
          <a:lstStyle/>
          <a:p>
            <a:r>
              <a:rPr lang="es-ES_tradnl" dirty="0"/>
              <a:t>Artificial </a:t>
            </a:r>
            <a:r>
              <a:rPr lang="es-ES_tradnl" dirty="0" err="1"/>
              <a:t>Intelligence</a:t>
            </a:r>
            <a:r>
              <a:rPr lang="es-ES_tradnl" dirty="0"/>
              <a:t>: A Modern </a:t>
            </a:r>
            <a:r>
              <a:rPr lang="es-ES_tradnl" dirty="0" err="1"/>
              <a:t>Approach</a:t>
            </a:r>
            <a:r>
              <a:rPr lang="es-ES_tradnl" dirty="0"/>
              <a:t> - Stuart Russell, Peter </a:t>
            </a:r>
            <a:r>
              <a:rPr lang="es-ES_tradnl" dirty="0" err="1"/>
              <a:t>Norvig</a:t>
            </a:r>
            <a:r>
              <a:rPr lang="es-ES_tradnl" dirty="0"/>
              <a:t> (Ed. Pearson)</a:t>
            </a:r>
          </a:p>
          <a:p>
            <a:r>
              <a:rPr lang="es-ES_tradnl" dirty="0"/>
              <a:t>Artificial </a:t>
            </a:r>
            <a:r>
              <a:rPr lang="es-ES_tradnl" dirty="0" err="1"/>
              <a:t>Intelligence</a:t>
            </a:r>
            <a:r>
              <a:rPr lang="es-ES_tradnl" dirty="0"/>
              <a:t> </a:t>
            </a:r>
            <a:r>
              <a:rPr lang="es-ES_tradnl" dirty="0" err="1"/>
              <a:t>Basics</a:t>
            </a:r>
            <a:r>
              <a:rPr lang="es-ES_tradnl" dirty="0"/>
              <a:t>: A Non-</a:t>
            </a:r>
            <a:r>
              <a:rPr lang="es-ES_tradnl" dirty="0" err="1"/>
              <a:t>Technical</a:t>
            </a:r>
            <a:r>
              <a:rPr lang="es-ES_tradnl" dirty="0"/>
              <a:t> </a:t>
            </a:r>
            <a:r>
              <a:rPr lang="es-ES_tradnl" dirty="0" err="1"/>
              <a:t>Introduction</a:t>
            </a:r>
            <a:r>
              <a:rPr lang="es-ES_tradnl" dirty="0"/>
              <a:t> - Tom </a:t>
            </a:r>
            <a:r>
              <a:rPr lang="es-ES_tradnl" dirty="0" err="1"/>
              <a:t>Taulli</a:t>
            </a:r>
            <a:r>
              <a:rPr lang="es-ES_tradnl" dirty="0"/>
              <a:t> (Ed. </a:t>
            </a:r>
            <a:r>
              <a:rPr lang="es-ES_tradnl" dirty="0" err="1"/>
              <a:t>Apress</a:t>
            </a:r>
            <a:r>
              <a:rPr lang="es-ES_tradnl" dirty="0"/>
              <a:t>)</a:t>
            </a:r>
          </a:p>
          <a:p>
            <a:r>
              <a:rPr lang="es-ES_tradnl" dirty="0"/>
              <a:t>Artificial </a:t>
            </a:r>
            <a:r>
              <a:rPr lang="es-ES_tradnl" dirty="0" err="1"/>
              <a:t>Intelligence</a:t>
            </a:r>
            <a:r>
              <a:rPr lang="es-ES_tradnl" dirty="0"/>
              <a:t> </a:t>
            </a:r>
            <a:r>
              <a:rPr lang="es-ES_tradnl" dirty="0" err="1"/>
              <a:t>For</a:t>
            </a:r>
            <a:r>
              <a:rPr lang="es-ES_tradnl" dirty="0"/>
              <a:t> </a:t>
            </a:r>
            <a:r>
              <a:rPr lang="es-ES_tradnl" dirty="0" err="1"/>
              <a:t>Dummies</a:t>
            </a:r>
            <a:r>
              <a:rPr lang="es-ES_tradnl" dirty="0"/>
              <a:t> - John Paul Mueller, Luca </a:t>
            </a:r>
            <a:r>
              <a:rPr lang="es-ES_tradnl" dirty="0" err="1"/>
              <a:t>Massaron</a:t>
            </a:r>
            <a:r>
              <a:rPr lang="es-ES_tradnl" dirty="0"/>
              <a:t> (Ed. </a:t>
            </a:r>
            <a:r>
              <a:rPr lang="es-ES_tradnl" dirty="0" err="1"/>
              <a:t>For</a:t>
            </a:r>
            <a:r>
              <a:rPr lang="es-ES_tradnl" dirty="0"/>
              <a:t> </a:t>
            </a:r>
            <a:r>
              <a:rPr lang="es-ES_tradnl" dirty="0" err="1"/>
              <a:t>Dummies</a:t>
            </a:r>
            <a:r>
              <a:rPr lang="es-ES_tradnl" dirty="0"/>
              <a:t>)</a:t>
            </a:r>
          </a:p>
          <a:p>
            <a:r>
              <a:rPr lang="es-ES_tradnl" dirty="0" err="1"/>
              <a:t>An</a:t>
            </a:r>
            <a:r>
              <a:rPr lang="es-ES_tradnl" dirty="0"/>
              <a:t> </a:t>
            </a:r>
            <a:r>
              <a:rPr lang="es-ES_tradnl" dirty="0" err="1"/>
              <a:t>Introduction</a:t>
            </a:r>
            <a:r>
              <a:rPr lang="es-ES_tradnl" dirty="0"/>
              <a:t> </a:t>
            </a:r>
            <a:r>
              <a:rPr lang="es-ES_tradnl" dirty="0" err="1"/>
              <a:t>to</a:t>
            </a:r>
            <a:r>
              <a:rPr lang="es-ES_tradnl" dirty="0"/>
              <a:t> </a:t>
            </a:r>
            <a:r>
              <a:rPr lang="es-ES_tradnl" dirty="0" err="1"/>
              <a:t>Statistical</a:t>
            </a:r>
            <a:r>
              <a:rPr lang="es-ES_tradnl" dirty="0"/>
              <a:t> </a:t>
            </a:r>
            <a:r>
              <a:rPr lang="es-ES_tradnl" dirty="0" err="1"/>
              <a:t>Learning</a:t>
            </a:r>
            <a:r>
              <a:rPr lang="es-ES_tradnl" dirty="0"/>
              <a:t> - Gareth James (Ed. Springer)</a:t>
            </a:r>
          </a:p>
          <a:p>
            <a:r>
              <a:rPr lang="es-ES_tradnl" dirty="0" err="1"/>
              <a:t>The</a:t>
            </a:r>
            <a:r>
              <a:rPr lang="es-ES_tradnl" dirty="0"/>
              <a:t> </a:t>
            </a:r>
            <a:r>
              <a:rPr lang="es-ES_tradnl" dirty="0" err="1"/>
              <a:t>Elements</a:t>
            </a:r>
            <a:r>
              <a:rPr lang="es-ES_tradnl" dirty="0"/>
              <a:t> </a:t>
            </a:r>
            <a:r>
              <a:rPr lang="es-ES_tradnl" dirty="0" err="1"/>
              <a:t>of</a:t>
            </a:r>
            <a:r>
              <a:rPr lang="es-ES_tradnl" dirty="0"/>
              <a:t> </a:t>
            </a:r>
            <a:r>
              <a:rPr lang="es-ES_tradnl" dirty="0" err="1"/>
              <a:t>Statistical</a:t>
            </a:r>
            <a:r>
              <a:rPr lang="es-ES_tradnl" dirty="0"/>
              <a:t> </a:t>
            </a:r>
            <a:r>
              <a:rPr lang="es-ES_tradnl" dirty="0" err="1"/>
              <a:t>Learning</a:t>
            </a:r>
            <a:r>
              <a:rPr lang="es-ES_tradnl" dirty="0"/>
              <a:t> - Trevor Hastie (Ed. Springer)</a:t>
            </a:r>
          </a:p>
          <a:p>
            <a:r>
              <a:rPr lang="es-ES_tradnl" dirty="0" err="1"/>
              <a:t>Life</a:t>
            </a:r>
            <a:r>
              <a:rPr lang="es-ES_tradnl" dirty="0"/>
              <a:t> 3.0: </a:t>
            </a:r>
            <a:r>
              <a:rPr lang="es-ES_tradnl" dirty="0" err="1"/>
              <a:t>Being</a:t>
            </a:r>
            <a:r>
              <a:rPr lang="es-ES_tradnl" dirty="0"/>
              <a:t> Human in </a:t>
            </a:r>
            <a:r>
              <a:rPr lang="es-ES_tradnl" dirty="0" err="1"/>
              <a:t>the</a:t>
            </a:r>
            <a:r>
              <a:rPr lang="es-ES_tradnl" dirty="0"/>
              <a:t> Age </a:t>
            </a:r>
            <a:r>
              <a:rPr lang="es-ES_tradnl" dirty="0" err="1"/>
              <a:t>of</a:t>
            </a:r>
            <a:r>
              <a:rPr lang="es-ES_tradnl" dirty="0"/>
              <a:t> Artificial </a:t>
            </a:r>
            <a:r>
              <a:rPr lang="es-ES_tradnl" dirty="0" err="1"/>
              <a:t>Intelligence</a:t>
            </a:r>
            <a:r>
              <a:rPr lang="es-ES_tradnl" dirty="0"/>
              <a:t> - Max Tegmark (Ed. </a:t>
            </a:r>
            <a:r>
              <a:rPr lang="es-ES_tradnl" dirty="0" err="1"/>
              <a:t>Knopf</a:t>
            </a:r>
            <a:r>
              <a:rPr lang="es-ES_tradnl" dirty="0"/>
              <a:t>)</a:t>
            </a:r>
          </a:p>
        </p:txBody>
      </p:sp>
    </p:spTree>
    <p:extLst>
      <p:ext uri="{BB962C8B-B14F-4D97-AF65-F5344CB8AC3E}">
        <p14:creationId xmlns:p14="http://schemas.microsoft.com/office/powerpoint/2010/main" val="351497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Inteligencia Artificial</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
        <p:nvSpPr>
          <p:cNvPr id="8" name="Subtitle 7">
            <a:extLst>
              <a:ext uri="{FF2B5EF4-FFF2-40B4-BE49-F238E27FC236}">
                <a16:creationId xmlns:a16="http://schemas.microsoft.com/office/drawing/2014/main" id="{22E5F711-BB10-D9D5-656F-BD11A5C76F47}"/>
              </a:ext>
            </a:extLst>
          </p:cNvPr>
          <p:cNvSpPr>
            <a:spLocks noGrp="1"/>
          </p:cNvSpPr>
          <p:nvPr>
            <p:ph type="subTitle" idx="1"/>
          </p:nvPr>
        </p:nvSpPr>
        <p:spPr/>
        <p:txBody>
          <a:bodyPr/>
          <a:lstStyle/>
          <a:p>
            <a:endParaRPr lang="es-ES_tradnl"/>
          </a:p>
        </p:txBody>
      </p:sp>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6784</TotalTime>
  <Words>6709</Words>
  <Application>Microsoft Macintosh PowerPoint</Application>
  <PresentationFormat>Widescreen</PresentationFormat>
  <Paragraphs>708</Paragraphs>
  <Slides>71</Slides>
  <Notes>57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71</vt:i4>
      </vt:variant>
    </vt:vector>
  </HeadingPairs>
  <TitlesOfParts>
    <vt:vector size="80" baseType="lpstr">
      <vt:lpstr>Arial</vt:lpstr>
      <vt:lpstr>Calibri</vt:lpstr>
      <vt:lpstr>Calisto MT</vt:lpstr>
      <vt:lpstr>Monaspace Argon</vt:lpstr>
      <vt:lpstr>NimbusRomNo9L</vt:lpstr>
      <vt:lpstr>NotoMono NF</vt:lpstr>
      <vt:lpstr>Univers Condensed</vt:lpstr>
      <vt:lpstr>Wingdings</vt:lpstr>
      <vt:lpstr>ChronicleVTI</vt:lpstr>
      <vt:lpstr>Introducción</vt:lpstr>
      <vt:lpstr>Introducción</vt:lpstr>
      <vt:lpstr>Introducción</vt:lpstr>
      <vt:lpstr>Evaluación</vt:lpstr>
      <vt:lpstr>Herramientas</vt:lpstr>
      <vt:lpstr>Programa</vt:lpstr>
      <vt:lpstr>Programa</vt:lpstr>
      <vt:lpstr>Bibliografía</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Beneficios y Riesgos de la IA</vt:lpstr>
      <vt:lpstr>Beneficios de LA IA</vt:lpstr>
      <vt:lpstr>Riesgos de LA IA</vt:lpstr>
      <vt:lpstr>PythoN</vt:lpstr>
      <vt:lpstr>Python</vt:lpstr>
      <vt:lpstr>Python</vt:lpstr>
      <vt:lpstr>Python</vt:lpstr>
      <vt:lpstr>Python</vt:lpstr>
      <vt:lpstr>Python</vt:lpstr>
      <vt:lpstr>Python</vt:lpstr>
      <vt:lpstr>Python</vt:lpstr>
      <vt:lpstr>Python</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Python</vt:lpstr>
      <vt:lpstr>Librerías asociadas</vt:lpstr>
      <vt:lpstr>Numpy</vt:lpstr>
      <vt:lpstr>Numpy</vt:lpstr>
      <vt:lpstr>Scipy</vt:lpstr>
      <vt:lpstr>Statsmodels</vt:lpstr>
      <vt:lpstr>Pandas</vt:lpstr>
      <vt:lpstr>Pandas</vt:lpstr>
      <vt:lpstr>Pandas</vt:lpstr>
      <vt:lpstr>Matplotlib</vt:lpstr>
      <vt:lpstr>Seaborn</vt:lpstr>
      <vt:lpstr>Scikit-learn</vt:lpstr>
      <vt:lpstr>Pytorch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41</cp:revision>
  <dcterms:created xsi:type="dcterms:W3CDTF">2024-01-28T21:07:34Z</dcterms:created>
  <dcterms:modified xsi:type="dcterms:W3CDTF">2024-10-16T12:02:16Z</dcterms:modified>
</cp:coreProperties>
</file>

<file path=docProps/thumbnail.jpeg>
</file>